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723" r:id="rId4"/>
    <p:sldMasterId id="2147483696" r:id="rId5"/>
    <p:sldMasterId id="2147483708" r:id="rId6"/>
    <p:sldMasterId id="2147483753" r:id="rId7"/>
  </p:sldMasterIdLst>
  <p:notesMasterIdLst>
    <p:notesMasterId r:id="rId34"/>
  </p:notesMasterIdLst>
  <p:handoutMasterIdLst>
    <p:handoutMasterId r:id="rId35"/>
  </p:handoutMasterIdLst>
  <p:sldIdLst>
    <p:sldId id="290" r:id="rId8"/>
    <p:sldId id="333" r:id="rId9"/>
    <p:sldId id="302" r:id="rId10"/>
    <p:sldId id="329" r:id="rId11"/>
    <p:sldId id="328" r:id="rId12"/>
    <p:sldId id="313" r:id="rId13"/>
    <p:sldId id="315" r:id="rId14"/>
    <p:sldId id="330" r:id="rId15"/>
    <p:sldId id="334" r:id="rId16"/>
    <p:sldId id="335" r:id="rId17"/>
    <p:sldId id="336" r:id="rId18"/>
    <p:sldId id="337" r:id="rId19"/>
    <p:sldId id="316" r:id="rId20"/>
    <p:sldId id="317" r:id="rId21"/>
    <p:sldId id="323" r:id="rId22"/>
    <p:sldId id="318" r:id="rId23"/>
    <p:sldId id="320" r:id="rId24"/>
    <p:sldId id="319" r:id="rId25"/>
    <p:sldId id="322" r:id="rId26"/>
    <p:sldId id="321" r:id="rId27"/>
    <p:sldId id="325" r:id="rId28"/>
    <p:sldId id="324" r:id="rId29"/>
    <p:sldId id="326" r:id="rId30"/>
    <p:sldId id="327" r:id="rId31"/>
    <p:sldId id="338" r:id="rId32"/>
    <p:sldId id="312" r:id="rId33"/>
  </p:sldIdLst>
  <p:sldSz cx="12192000" cy="68580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4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529" userDrawn="1">
          <p15:clr>
            <a:srgbClr val="A4A3A4"/>
          </p15:clr>
        </p15:guide>
        <p15:guide id="4" orient="horz" pos="1524" userDrawn="1">
          <p15:clr>
            <a:srgbClr val="A4A3A4"/>
          </p15:clr>
        </p15:guide>
        <p15:guide id="5" orient="horz" pos="224" userDrawn="1">
          <p15:clr>
            <a:srgbClr val="A4A3A4"/>
          </p15:clr>
        </p15:guide>
        <p15:guide id="6" pos="301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orient="horz" pos="1904" userDrawn="1">
          <p15:clr>
            <a:srgbClr val="A4A3A4"/>
          </p15:clr>
        </p15:guide>
        <p15:guide id="9" orient="horz" pos="700" userDrawn="1">
          <p15:clr>
            <a:srgbClr val="A4A3A4"/>
          </p15:clr>
        </p15:guide>
        <p15:guide id="10" orient="horz" pos="1528" userDrawn="1">
          <p15:clr>
            <a:srgbClr val="A4A3A4"/>
          </p15:clr>
        </p15:guide>
        <p15:guide id="11" orient="horz" pos="233" userDrawn="1">
          <p15:clr>
            <a:srgbClr val="A4A3A4"/>
          </p15:clr>
        </p15:guide>
        <p15:guide id="12" orient="horz" pos="1715" userDrawn="1">
          <p15:clr>
            <a:srgbClr val="A4A3A4"/>
          </p15:clr>
        </p15:guide>
        <p15:guide id="13" orient="horz" pos="203" userDrawn="1">
          <p15:clr>
            <a:srgbClr val="A4A3A4"/>
          </p15:clr>
        </p15:guide>
        <p15:guide id="14" pos="3644" userDrawn="1">
          <p15:clr>
            <a:srgbClr val="A4A3A4"/>
          </p15:clr>
        </p15:guide>
        <p15:guide id="15" pos="3773" userDrawn="1">
          <p15:clr>
            <a:srgbClr val="A4A3A4"/>
          </p15:clr>
        </p15:guide>
        <p15:guide id="16" pos="3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FF"/>
    <a:srgbClr val="0BD760"/>
    <a:srgbClr val="D336C4"/>
    <a:srgbClr val="004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1" autoAdjust="0"/>
    <p:restoredTop sz="94391"/>
  </p:normalViewPr>
  <p:slideViewPr>
    <p:cSldViewPr snapToGrid="0" snapToObjects="1" showGuides="1">
      <p:cViewPr>
        <p:scale>
          <a:sx n="100" d="100"/>
          <a:sy n="100" d="100"/>
        </p:scale>
        <p:origin x="1398" y="300"/>
      </p:cViewPr>
      <p:guideLst>
        <p:guide orient="horz" pos="1704"/>
        <p:guide orient="horz" pos="2160"/>
        <p:guide orient="horz" pos="529"/>
        <p:guide orient="horz" pos="1524"/>
        <p:guide orient="horz" pos="224"/>
        <p:guide pos="301"/>
        <p:guide pos="3840"/>
        <p:guide orient="horz" pos="1904"/>
        <p:guide orient="horz" pos="700"/>
        <p:guide orient="horz" pos="1528"/>
        <p:guide orient="horz" pos="233"/>
        <p:guide orient="horz" pos="1715"/>
        <p:guide orient="horz" pos="203"/>
        <p:guide pos="3644"/>
        <p:guide pos="3773"/>
        <p:guide pos="313"/>
      </p:guideLst>
    </p:cSldViewPr>
  </p:slideViewPr>
  <p:outlineViewPr>
    <p:cViewPr>
      <p:scale>
        <a:sx n="33" d="100"/>
        <a:sy n="33" d="100"/>
      </p:scale>
      <p:origin x="0" y="-463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1" d="100"/>
          <a:sy n="111" d="100"/>
        </p:scale>
        <p:origin x="251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839E4-A057-084B-A8A0-04F0A2C3F0A6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4DCA7-D66F-E34C-A40D-53AA0680A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803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3A92B-D245-C74A-AD1C-A7E9D68C21D7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3DE2B-9EF7-E44A-8A8D-81262F2C7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85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3DE2B-9EF7-E44A-8A8D-81262F2C73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74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Make</a:t>
            </a:r>
            <a:r>
              <a:rPr lang="en-AU" baseline="0" dirty="0" smtClean="0"/>
              <a:t> red box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3DE2B-9EF7-E44A-8A8D-81262F2C73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49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3DE2B-9EF7-E44A-8A8D-81262F2C73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2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3DE2B-9EF7-E44A-8A8D-81262F2C73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27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Correct citation</a:t>
            </a:r>
            <a:r>
              <a:rPr lang="en-AU" baseline="0" dirty="0" smtClean="0"/>
              <a:t> for PRL frozen phonon vs BW paper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3DE2B-9EF7-E44A-8A8D-81262F2C73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74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Slow down GIF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3DE2B-9EF7-E44A-8A8D-81262F2C73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28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Move equation to next slide. Make this slide less cluttered.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59BA9-7930-4D13-BCD8-78CB40367713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3224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Move equation to next slide. Make this slide less cluttered.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59BA9-7930-4D13-BCD8-78CB40367713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7737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Move equation to next slide. Make this slide less cluttered.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59BA9-7930-4D13-BCD8-78CB40367713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9907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Move equation to next slide. Make this slide less cluttered.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59BA9-7930-4D13-BCD8-78CB40367713}" type="slidenum">
              <a:rPr lang="en-AU" smtClean="0"/>
              <a:pPr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8030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Move equation to next slide. Make this slide less cluttered.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59BA9-7930-4D13-BCD8-78CB40367713}" type="slidenum">
              <a:rPr lang="en-AU" smtClean="0"/>
              <a:pPr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7153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Move equation to next slide. Make this slide less cluttered.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59BA9-7930-4D13-BCD8-78CB40367713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7857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Move equation to next slide. Make this slide less cluttered.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59BA9-7930-4D13-BCD8-78CB40367713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6583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Move equation to next slide. Make this slide less cluttered.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59BA9-7930-4D13-BCD8-78CB40367713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5941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720" y="2130426"/>
            <a:ext cx="7136320" cy="1470025"/>
          </a:xfrm>
          <a:prstGeom prst="rect">
            <a:avLst/>
          </a:prstGeom>
        </p:spPr>
        <p:txBody>
          <a:bodyPr anchor="ctr"/>
          <a:lstStyle>
            <a:lvl1pPr algn="l">
              <a:defRPr sz="3000" baseline="0">
                <a:latin typeface="Arial Narrow"/>
                <a:cs typeface="Arial Narrow"/>
              </a:defRPr>
            </a:lvl1pPr>
          </a:lstStyle>
          <a:p>
            <a:r>
              <a:rPr lang="en-AU" dirty="0" smtClean="0"/>
              <a:t>TITLE PAGE (30pt Arial Narrow)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20" y="3613924"/>
            <a:ext cx="7136320" cy="63318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smtClean="0"/>
              <a:t>SUB HEADLINE / PRESENTER (18pt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846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&amp;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4381704" y="1088126"/>
            <a:ext cx="7349104" cy="47437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1897"/>
            <a:ext cx="109728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/>
                <a:cs typeface="Arial Narrow"/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09600" y="1088126"/>
            <a:ext cx="3312888" cy="474379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7" name="Slide Number Placeholder 6"/>
          <p:cNvSpPr txBox="1">
            <a:spLocks/>
          </p:cNvSpPr>
          <p:nvPr userDrawn="1"/>
        </p:nvSpPr>
        <p:spPr>
          <a:xfrm>
            <a:off x="5435847" y="6356351"/>
            <a:ext cx="1320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z="2400" smtClean="0"/>
              <a:pPr algn="ctr"/>
              <a:t>‹#›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1839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679260" y="1031359"/>
            <a:ext cx="11051549" cy="48715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0809" y="141897"/>
            <a:ext cx="11110000" cy="487491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6"/>
          <p:cNvSpPr txBox="1">
            <a:spLocks/>
          </p:cNvSpPr>
          <p:nvPr userDrawn="1"/>
        </p:nvSpPr>
        <p:spPr>
          <a:xfrm>
            <a:off x="5435847" y="6356351"/>
            <a:ext cx="1320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z="2400" smtClean="0"/>
              <a:pPr algn="ctr"/>
              <a:t>‹#›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589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7993" y="2362515"/>
            <a:ext cx="7325545" cy="1470025"/>
          </a:xfrm>
          <a:prstGeom prst="rect">
            <a:avLst/>
          </a:prstGeom>
        </p:spPr>
        <p:txBody>
          <a:bodyPr anchor="ctr"/>
          <a:lstStyle>
            <a:lvl1pPr algn="l">
              <a:defRPr sz="2800">
                <a:latin typeface="Arial Narrow"/>
                <a:cs typeface="Arial Narrow"/>
              </a:defRPr>
            </a:lvl1pPr>
          </a:lstStyle>
          <a:p>
            <a:r>
              <a:rPr lang="en-US" sz="3000" dirty="0" smtClean="0">
                <a:solidFill>
                  <a:srgbClr val="000000"/>
                </a:solidFill>
                <a:latin typeface="Arial Narrow"/>
                <a:cs typeface="Arial Narrow"/>
              </a:rPr>
              <a:t>SECTION BREAK 2 </a:t>
            </a:r>
            <a:br>
              <a:rPr lang="en-US" sz="3000" dirty="0" smtClean="0">
                <a:solidFill>
                  <a:srgbClr val="000000"/>
                </a:solidFill>
                <a:latin typeface="Arial Narrow"/>
                <a:cs typeface="Arial Narrow"/>
              </a:rPr>
            </a:br>
            <a:r>
              <a:rPr lang="en-US" sz="3000" dirty="0" smtClean="0">
                <a:solidFill>
                  <a:srgbClr val="000000"/>
                </a:solidFill>
                <a:latin typeface="Arial Narrow"/>
                <a:cs typeface="Arial Narrow"/>
              </a:rPr>
              <a:t>(30pt Arial Narrow)</a:t>
            </a:r>
            <a:endParaRPr lang="en-US" sz="30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07674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513" y="2582358"/>
            <a:ext cx="7101769" cy="1963182"/>
          </a:xfrm>
          <a:prstGeom prst="rect">
            <a:avLst/>
          </a:prstGeom>
        </p:spPr>
        <p:txBody>
          <a:bodyPr vert="horz" anchor="t"/>
          <a:lstStyle>
            <a:lvl1pPr marL="0" indent="0">
              <a:buNone/>
              <a:defRPr sz="3000" baseline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en-AU" dirty="0" smtClean="0"/>
              <a:t>SECTION BREAK 1 </a:t>
            </a:r>
            <a:br>
              <a:rPr lang="en-AU" dirty="0" smtClean="0"/>
            </a:br>
            <a:r>
              <a:rPr lang="en-AU" dirty="0" smtClean="0"/>
              <a:t>(30pt Arial Narrow)</a:t>
            </a:r>
          </a:p>
        </p:txBody>
      </p:sp>
    </p:spTree>
    <p:extLst>
      <p:ext uri="{BB962C8B-B14F-4D97-AF65-F5344CB8AC3E}">
        <p14:creationId xmlns:p14="http://schemas.microsoft.com/office/powerpoint/2010/main" val="2967049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10128808" y="6376720"/>
            <a:ext cx="1616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37" y="217549"/>
            <a:ext cx="6964156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 smtClean="0">
                <a:latin typeface="Arial Narrow"/>
                <a:cs typeface="Arial Narrow"/>
              </a:rPr>
              <a:t>CONTENT PAGE 2</a:t>
            </a:r>
            <a:br>
              <a:rPr lang="en-US" sz="2400" dirty="0" smtClean="0">
                <a:latin typeface="Arial Narrow"/>
                <a:cs typeface="Arial Narrow"/>
              </a:rPr>
            </a:br>
            <a:r>
              <a:rPr lang="en-US" sz="2400" dirty="0" smtClean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55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in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67" y="1600201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10128808" y="6376720"/>
            <a:ext cx="1616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37" y="217549"/>
            <a:ext cx="6964156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 smtClean="0">
                <a:latin typeface="Arial Narrow"/>
                <a:cs typeface="Arial Narrow"/>
              </a:rPr>
              <a:t>CONTENT PAGE 2</a:t>
            </a:r>
            <a:br>
              <a:rPr lang="en-US" sz="2400" dirty="0" smtClean="0">
                <a:latin typeface="Arial Narrow"/>
                <a:cs typeface="Arial Narrow"/>
              </a:rPr>
            </a:br>
            <a:r>
              <a:rPr lang="en-US" sz="2400" dirty="0" smtClean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770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600201"/>
            <a:ext cx="53848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600201"/>
            <a:ext cx="53848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10128808" y="6376720"/>
            <a:ext cx="1616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37" y="217549"/>
            <a:ext cx="6964156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 smtClean="0">
                <a:latin typeface="Arial Narrow"/>
                <a:cs typeface="Arial Narrow"/>
              </a:rPr>
              <a:t>CONTENT PAGE 2</a:t>
            </a:r>
            <a:br>
              <a:rPr lang="en-US" sz="2400" dirty="0" smtClean="0">
                <a:latin typeface="Arial Narrow"/>
                <a:cs typeface="Arial Narrow"/>
              </a:rPr>
            </a:br>
            <a:r>
              <a:rPr lang="en-US" sz="2400" dirty="0" smtClean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360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38" y="1315159"/>
            <a:ext cx="5082791" cy="500647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10128808" y="6376720"/>
            <a:ext cx="1616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>
          <a:xfrm>
            <a:off x="6084982" y="1315159"/>
            <a:ext cx="5531365" cy="5006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37" y="217549"/>
            <a:ext cx="6964156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 smtClean="0">
                <a:latin typeface="Arial Narrow"/>
                <a:cs typeface="Arial Narrow"/>
              </a:rPr>
              <a:t>CONTENT PAGE 2</a:t>
            </a:r>
            <a:br>
              <a:rPr lang="en-US" sz="2400" dirty="0" smtClean="0">
                <a:latin typeface="Arial Narrow"/>
                <a:cs typeface="Arial Narrow"/>
              </a:rPr>
            </a:br>
            <a:r>
              <a:rPr lang="en-US" sz="2400" dirty="0" smtClean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1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&amp;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125" y="1315159"/>
            <a:ext cx="3312888" cy="500647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10128808" y="6376720"/>
            <a:ext cx="1616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>
          <a:xfrm>
            <a:off x="4289229" y="1315159"/>
            <a:ext cx="7349104" cy="5006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37" y="217549"/>
            <a:ext cx="6964156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 smtClean="0">
                <a:latin typeface="Arial Narrow"/>
                <a:cs typeface="Arial Narrow"/>
              </a:rPr>
              <a:t>CONTENT PAGE 2</a:t>
            </a:r>
            <a:br>
              <a:rPr lang="en-US" sz="2400" dirty="0" smtClean="0">
                <a:latin typeface="Arial Narrow"/>
                <a:cs typeface="Arial Narrow"/>
              </a:rPr>
            </a:br>
            <a:r>
              <a:rPr lang="en-US" sz="2400" dirty="0" smtClean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7713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10128808" y="6376720"/>
            <a:ext cx="1616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679260" y="1315159"/>
            <a:ext cx="11051549" cy="5006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37" y="217549"/>
            <a:ext cx="6964156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 smtClean="0">
                <a:latin typeface="Arial Narrow"/>
                <a:cs typeface="Arial Narrow"/>
              </a:rPr>
              <a:t>CONTENT PAGE 2</a:t>
            </a:r>
            <a:br>
              <a:rPr lang="en-US" sz="2400" dirty="0" smtClean="0">
                <a:latin typeface="Arial Narrow"/>
                <a:cs typeface="Arial Narrow"/>
              </a:rPr>
            </a:br>
            <a:r>
              <a:rPr lang="en-US" sz="2400" dirty="0" smtClean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06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A135D9D-A22A-4530-B939-5EEFA5D47364}" type="datetime1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810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F684-A83D-4038-AB7C-5C0BB05573D4}" type="datetime1">
              <a:rPr lang="en-US" smtClean="0"/>
              <a:t>8/23/2018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4422-6244-44B2-BDCA-E1957105EA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44924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2D693-1949-4D0B-9833-F707C6F99874}" type="datetime1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245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6CF82-DCB7-462F-81D2-DA896F33573A}" type="datetime1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203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B2C2-7254-4D3F-8839-975CCAE8E75D}" type="datetime1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226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C1E61-6967-42D2-9346-116134D0C13E}" type="datetime1">
              <a:rPr lang="en-US" smtClean="0"/>
              <a:t>8/23/2018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447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5286-DBC8-4F63-9CF9-FAF54835B698}" type="datetime1">
              <a:rPr lang="en-US" smtClean="0"/>
              <a:t>8/23/2018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DCB2-E1AF-CF45-BF86-32B8D7F4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538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9FB8F-B3B8-4559-9285-BE02EC525951}" type="datetime1">
              <a:rPr lang="en-US" smtClean="0"/>
              <a:t>8/23/2018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DCB2-E1AF-CF45-BF86-32B8D7F4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132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8B7E5-BFB8-4CA2-B6AB-8F9C1FA970C6}" type="datetime1">
              <a:rPr lang="en-US" smtClean="0"/>
              <a:t>8/23/2018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DCB2-E1AF-CF45-BF86-32B8D7F4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853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82EF5-8ED7-46F3-A21E-5A648AB1BBB8}" type="datetime1">
              <a:rPr lang="en-US" smtClean="0"/>
              <a:t>8/23/2018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DCB2-E1AF-CF45-BF86-32B8D7F4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449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A26D0-8394-429F-9486-452B18E3C0DD}" type="datetime1">
              <a:rPr lang="en-US" smtClean="0"/>
              <a:t>8/23/2018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DCB2-E1AF-CF45-BF86-32B8D7F4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A80B78B-6F0A-4492-BDD7-6BD2061126CD}" type="datetime1">
              <a:rPr lang="en-US" smtClean="0"/>
              <a:t>8/23/2018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35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25CBC-4336-4799-82EA-6B909C48BCED}" type="datetime1">
              <a:rPr lang="en-US" smtClean="0"/>
              <a:t>8/23/2018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DCB2-E1AF-CF45-BF86-32B8D7F4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54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0B57F834-6CD6-4142-B8DE-0DF128FD19A3}" type="datetime1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48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49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02C8B31-340B-4135-8E87-42EBBF4FCCD4}" type="datetime1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70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65720" y="2130426"/>
            <a:ext cx="7136320" cy="1470025"/>
          </a:xfrm>
          <a:prstGeom prst="rect">
            <a:avLst/>
          </a:prstGeom>
        </p:spPr>
        <p:txBody>
          <a:bodyPr anchor="ctr"/>
          <a:lstStyle>
            <a:lvl1pPr algn="l">
              <a:defRPr sz="3000" baseline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AU" dirty="0" smtClean="0"/>
              <a:t>TITLE PAGE (30pt Arial Narrow)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20" y="3613924"/>
            <a:ext cx="7136320" cy="63318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smtClean="0"/>
              <a:t>SUB HEADLINE / PRESENTER (18pt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09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1897"/>
            <a:ext cx="109728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/>
                <a:cs typeface="Arial Narrow"/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6"/>
          <p:cNvSpPr txBox="1">
            <a:spLocks/>
          </p:cNvSpPr>
          <p:nvPr userDrawn="1"/>
        </p:nvSpPr>
        <p:spPr>
          <a:xfrm>
            <a:off x="5435847" y="6356351"/>
            <a:ext cx="1320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z="2400" smtClean="0"/>
              <a:pPr algn="ctr"/>
              <a:t>‹#›</a:t>
            </a:fld>
            <a:endParaRPr lang="en-US" sz="24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0739779" y="6384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6180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1897"/>
            <a:ext cx="109728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/>
                <a:cs typeface="Arial Narrow"/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231261"/>
            <a:ext cx="11092828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5435847" y="6356351"/>
            <a:ext cx="1320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z="2400" smtClean="0"/>
              <a:pPr algn="ctr"/>
              <a:t>‹#›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6477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1897"/>
            <a:ext cx="109728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/>
                <a:cs typeface="Arial Narrow"/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31261"/>
            <a:ext cx="53848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31261"/>
            <a:ext cx="53848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7" name="Slide Number Placeholder 6"/>
          <p:cNvSpPr txBox="1">
            <a:spLocks/>
          </p:cNvSpPr>
          <p:nvPr userDrawn="1"/>
        </p:nvSpPr>
        <p:spPr>
          <a:xfrm>
            <a:off x="5435847" y="6356351"/>
            <a:ext cx="1320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z="2400" smtClean="0"/>
              <a:pPr algn="ctr"/>
              <a:t>‹#›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890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FDCB2-E1AF-CF45-BF86-32B8D7F4E267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PPT templates-1-standard-FINAL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3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25" r:id="rId2"/>
    <p:sldLayoutId id="2147483726" r:id="rId3"/>
    <p:sldLayoutId id="2147483727" r:id="rId4"/>
    <p:sldLayoutId id="2147483728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s-1-standard-FINAL-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116A7-1BBE-0246-8B18-68B8A757ECD8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PPT templates-1-standard-covers-3-1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57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22" r:id="rId2"/>
    <p:sldLayoutId id="2147483676" r:id="rId3"/>
    <p:sldLayoutId id="2147483720" r:id="rId4"/>
    <p:sldLayoutId id="2147483681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s-1-standard-covers-3-6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9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s-1-standard-covers-3-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0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-templates-1-standard-6.jp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2" r:id="rId3"/>
    <p:sldLayoutId id="2147483718" r:id="rId4"/>
    <p:sldLayoutId id="2147483721" r:id="rId5"/>
    <p:sldLayoutId id="2147483717" r:id="rId6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FDCB2-E1AF-CF45-BF86-32B8D7F4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5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3.xml"/><Relationship Id="rId1" Type="http://schemas.openxmlformats.org/officeDocument/2006/relationships/video" Target="https://www.youtube.com/embed/-P28LKWTzrI" TargetMode="External"/><Relationship Id="rId5" Type="http://schemas.openxmlformats.org/officeDocument/2006/relationships/image" Target="../media/image38.jpeg"/><Relationship Id="rId4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7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8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0.jp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24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l-GR" dirty="0" smtClean="0"/>
              <a:t>μ</a:t>
            </a:r>
            <a:r>
              <a:rPr lang="en-AU" dirty="0" smtClean="0"/>
              <a:t>STEM: an introduction to S/TEM simulation using the </a:t>
            </a:r>
            <a:r>
              <a:rPr lang="en-AU" dirty="0" err="1" smtClean="0"/>
              <a:t>multislice</a:t>
            </a:r>
            <a:r>
              <a:rPr lang="en-AU" dirty="0" smtClean="0"/>
              <a:t> algorithm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19795" y="4247104"/>
            <a:ext cx="5712822" cy="633181"/>
          </a:xfrm>
        </p:spPr>
        <p:txBody>
          <a:bodyPr/>
          <a:lstStyle/>
          <a:p>
            <a:r>
              <a:rPr lang="en-US" dirty="0" smtClean="0"/>
              <a:t>Dr. Hamish G Brown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16577" y="324840"/>
            <a:ext cx="1538351" cy="113877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r>
              <a:rPr lang="en-GB" sz="1850" dirty="0">
                <a:solidFill>
                  <a:srgbClr val="006DAE"/>
                </a:solidFill>
                <a:latin typeface="Arial Narrow"/>
                <a:cs typeface="Arial Narrow"/>
              </a:rPr>
              <a:t>MONASH</a:t>
            </a:r>
            <a:r>
              <a:rPr lang="en-GB" sz="1850" baseline="30000" dirty="0">
                <a:latin typeface="Arial Narrow"/>
                <a:cs typeface="Arial Narrow"/>
              </a:rPr>
              <a:t/>
            </a:r>
            <a:br>
              <a:rPr lang="en-GB" sz="1850" baseline="30000" dirty="0">
                <a:latin typeface="Arial Narrow"/>
                <a:cs typeface="Arial Narrow"/>
              </a:rPr>
            </a:br>
            <a:r>
              <a:rPr lang="en-GB" sz="1850" dirty="0">
                <a:latin typeface="Arial Narrow"/>
                <a:cs typeface="Arial Narrow"/>
              </a:rPr>
              <a:t>SCHOOL OF PHYSICS AND ASTRONOMY</a:t>
            </a:r>
          </a:p>
        </p:txBody>
      </p:sp>
    </p:spTree>
    <p:extLst>
      <p:ext uri="{BB962C8B-B14F-4D97-AF65-F5344CB8AC3E}">
        <p14:creationId xmlns:p14="http://schemas.microsoft.com/office/powerpoint/2010/main" val="33290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Making a probe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5513" y="6138250"/>
            <a:ext cx="505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From </a:t>
            </a:r>
            <a:r>
              <a:rPr lang="en-AU" dirty="0" err="1" smtClean="0"/>
              <a:t>Krivanek</a:t>
            </a:r>
            <a:r>
              <a:rPr lang="en-AU" dirty="0" smtClean="0"/>
              <a:t> et al</a:t>
            </a:r>
            <a:r>
              <a:rPr lang="en-AU" dirty="0"/>
              <a:t>. Ultramicroscopy 78 (1999) </a:t>
            </a:r>
            <a:r>
              <a:rPr lang="en-AU" dirty="0" smtClean="0"/>
              <a:t>1-11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4630363" y="2931643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7200" dirty="0" smtClean="0"/>
              <a:t>≈</a:t>
            </a:r>
            <a:endParaRPr lang="en-AU" sz="7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076" y="2588832"/>
            <a:ext cx="6134100" cy="942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180" y="3339360"/>
            <a:ext cx="4474958" cy="32618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315" y="1524630"/>
            <a:ext cx="2801959" cy="46136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265" y="1793474"/>
            <a:ext cx="5304670" cy="6477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99634" y="1192829"/>
            <a:ext cx="1864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Aperture function</a:t>
            </a:r>
            <a:endParaRPr lang="en-AU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229600" y="1645858"/>
            <a:ext cx="381000" cy="286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868277" y="1192829"/>
            <a:ext cx="203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Aberration function</a:t>
            </a:r>
            <a:endParaRPr lang="en-AU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339057" y="1542708"/>
            <a:ext cx="406218" cy="286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31476" y="6536809"/>
            <a:ext cx="525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From Kirkland, </a:t>
            </a:r>
            <a:r>
              <a:rPr lang="en-AU" dirty="0"/>
              <a:t>Ultramicroscopy </a:t>
            </a:r>
            <a:r>
              <a:rPr lang="en-AU" dirty="0" smtClean="0"/>
              <a:t>111 (2011) 1523-1530</a:t>
            </a:r>
            <a:endParaRPr lang="en-AU" dirty="0"/>
          </a:p>
        </p:txBody>
      </p:sp>
      <p:cxnSp>
        <p:nvCxnSpPr>
          <p:cNvPr id="27" name="Elbow Connector 26"/>
          <p:cNvCxnSpPr>
            <a:stCxn id="19" idx="3"/>
            <a:endCxn id="10" idx="3"/>
          </p:cNvCxnSpPr>
          <p:nvPr/>
        </p:nvCxnSpPr>
        <p:spPr>
          <a:xfrm flipH="1">
            <a:off x="11613176" y="1377495"/>
            <a:ext cx="285978" cy="1682825"/>
          </a:xfrm>
          <a:prstGeom prst="bentConnector3">
            <a:avLst>
              <a:gd name="adj1" fmla="val -79936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32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Making a sample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550" y="4178679"/>
            <a:ext cx="6353175" cy="1906588"/>
          </a:xfrm>
        </p:spPr>
        <p:txBody>
          <a:bodyPr/>
          <a:lstStyle/>
          <a:p>
            <a:r>
              <a:rPr lang="en-AU" dirty="0" smtClean="0"/>
              <a:t>Fourier coefficients of electrostatic potential for each atomic species are parametrised in works such that above</a:t>
            </a:r>
          </a:p>
          <a:p>
            <a:r>
              <a:rPr lang="en-AU" dirty="0" smtClean="0"/>
              <a:t> </a:t>
            </a:r>
            <a:endParaRPr lang="pl-PL" dirty="0"/>
          </a:p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008" y="1690688"/>
            <a:ext cx="8971984" cy="2115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925" y="4657517"/>
            <a:ext cx="39528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3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39" y="0"/>
            <a:ext cx="550562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/>
          <p:cNvCxnSpPr/>
          <p:nvPr/>
        </p:nvCxnSpPr>
        <p:spPr>
          <a:xfrm>
            <a:off x="6048375" y="3597048"/>
            <a:ext cx="178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655" y="1619250"/>
            <a:ext cx="3955597" cy="39555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2570" y="1980068"/>
            <a:ext cx="18269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Calculate potential for each atom and shift to unit cell position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222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583431" cy="397032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AU" sz="2200" dirty="0" err="1"/>
              <a:t>Multislice</a:t>
            </a:r>
            <a:r>
              <a:rPr lang="en-AU" sz="2200" dirty="0"/>
              <a:t> with Graphical Processor Units (GPUs): not just for play!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93323" y="1559020"/>
            <a:ext cx="4364265" cy="2097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GPUs </a:t>
            </a:r>
            <a:r>
              <a:rPr lang="en-US" sz="2400" dirty="0"/>
              <a:t>have thousands of cores to process parallel workloads efficiently</a:t>
            </a:r>
          </a:p>
          <a:p>
            <a:endParaRPr lang="en-AU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365" y="577227"/>
            <a:ext cx="5695405" cy="3203666"/>
          </a:xfrm>
          <a:prstGeom prst="rect">
            <a:avLst/>
          </a:prstGeom>
        </p:spPr>
      </p:pic>
      <p:pic>
        <p:nvPicPr>
          <p:cNvPr id="7" name="-P28LKWTzrI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965371" y="3809167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1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620000" cy="397032"/>
          </a:xfrm>
        </p:spPr>
        <p:txBody>
          <a:bodyPr vert="horz" lIns="91440" tIns="45720" rIns="91440" bIns="45720" rtlCol="0" anchor="ctr">
            <a:spAutoFit/>
          </a:bodyPr>
          <a:lstStyle/>
          <a:p>
            <a:pPr algn="ctr"/>
            <a:r>
              <a:rPr lang="en-AU" sz="2200" dirty="0" err="1"/>
              <a:t>Multislice</a:t>
            </a:r>
            <a:r>
              <a:rPr lang="en-AU" sz="2200" dirty="0"/>
              <a:t> with Graphical Processor Units (GPUs): not just for play!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069" y="2096531"/>
            <a:ext cx="5184674" cy="355760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AU" sz="2400" dirty="0"/>
              <a:t>The fast Fourier transform (FFT) step is typically the speed-limiting factor in </a:t>
            </a:r>
            <a:r>
              <a:rPr lang="en-AU" sz="2400" dirty="0" err="1"/>
              <a:t>multislice</a:t>
            </a:r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A GPU will typically perform an FFT 10x faster than a CPU </a:t>
            </a:r>
          </a:p>
          <a:p>
            <a:pPr marL="0" indent="0">
              <a:buNone/>
            </a:pPr>
            <a:endParaRPr lang="en-AU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6547092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 smtClean="0"/>
              <a:t>7. </a:t>
            </a:r>
            <a:r>
              <a:rPr lang="en-AU" sz="1100" dirty="0"/>
              <a:t>Dwyer C., “</a:t>
            </a:r>
            <a:r>
              <a:rPr lang="en-US" sz="1100" dirty="0"/>
              <a:t>Simulation of scanning transmission electron microscope images on desktop computers”, Ultramicroscopy 110 (2010), 195–198 </a:t>
            </a:r>
            <a:endParaRPr lang="en-AU" sz="11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20270"/>
          <a:stretch/>
        </p:blipFill>
        <p:spPr>
          <a:xfrm>
            <a:off x="5348288" y="2565399"/>
            <a:ext cx="6524625" cy="19441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97495" y="4678651"/>
            <a:ext cx="722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 comparison of CPU and GPU </a:t>
            </a:r>
            <a:r>
              <a:rPr lang="en-AU" dirty="0" err="1" smtClean="0"/>
              <a:t>multislice</a:t>
            </a:r>
            <a:r>
              <a:rPr lang="en-AU" dirty="0" smtClean="0"/>
              <a:t> runtimes for a single atomic slice</a:t>
            </a:r>
            <a:r>
              <a:rPr lang="en-AU" baseline="30000" dirty="0" smtClean="0"/>
              <a:t>7</a:t>
            </a:r>
            <a:endParaRPr lang="en-AU" baseline="30000" dirty="0"/>
          </a:p>
        </p:txBody>
      </p:sp>
    </p:spTree>
    <p:extLst>
      <p:ext uri="{BB962C8B-B14F-4D97-AF65-F5344CB8AC3E}">
        <p14:creationId xmlns:p14="http://schemas.microsoft.com/office/powerpoint/2010/main" val="13575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86200" cy="397032"/>
          </a:xfrm>
        </p:spPr>
        <p:txBody>
          <a:bodyPr vert="horz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Running a calculation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1802826" y="464262"/>
            <a:ext cx="8236524" cy="6393600"/>
            <a:chOff x="96498" y="492209"/>
            <a:chExt cx="10221040" cy="79340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498" y="492209"/>
              <a:ext cx="5111406" cy="70181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5538" y="492209"/>
              <a:ext cx="5112000" cy="7934081"/>
            </a:xfrm>
            <a:prstGeom prst="rect">
              <a:avLst/>
            </a:prstGeom>
          </p:spPr>
        </p:pic>
      </p:grpSp>
      <p:sp>
        <p:nvSpPr>
          <p:cNvPr id="16" name="Rounded Rectangle 15"/>
          <p:cNvSpPr/>
          <p:nvPr/>
        </p:nvSpPr>
        <p:spPr>
          <a:xfrm>
            <a:off x="5712899" y="1944914"/>
            <a:ext cx="3838722" cy="2184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ounded Rectangle 17"/>
          <p:cNvSpPr/>
          <p:nvPr/>
        </p:nvSpPr>
        <p:spPr>
          <a:xfrm>
            <a:off x="1723878" y="4129314"/>
            <a:ext cx="3838722" cy="237943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ounded Rectangle 18"/>
          <p:cNvSpPr/>
          <p:nvPr/>
        </p:nvSpPr>
        <p:spPr>
          <a:xfrm>
            <a:off x="5840947" y="6176964"/>
            <a:ext cx="4027353" cy="68103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772359" y="464400"/>
            <a:ext cx="8216125" cy="6393600"/>
            <a:chOff x="93538" y="515337"/>
            <a:chExt cx="10229326" cy="79602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38" y="557607"/>
              <a:ext cx="5112000" cy="791795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10864" y="515337"/>
              <a:ext cx="5112000" cy="7938541"/>
            </a:xfrm>
            <a:prstGeom prst="rect">
              <a:avLst/>
            </a:prstGeom>
          </p:spPr>
        </p:pic>
      </p:grpSp>
      <p:sp>
        <p:nvSpPr>
          <p:cNvPr id="20" name="Rounded Rectangle 19"/>
          <p:cNvSpPr/>
          <p:nvPr/>
        </p:nvSpPr>
        <p:spPr>
          <a:xfrm>
            <a:off x="5750235" y="409463"/>
            <a:ext cx="4118064" cy="75492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ounded Rectangle 20"/>
          <p:cNvSpPr/>
          <p:nvPr/>
        </p:nvSpPr>
        <p:spPr>
          <a:xfrm>
            <a:off x="5792499" y="1887735"/>
            <a:ext cx="4118064" cy="162472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4" name="Group 3"/>
          <p:cNvGrpSpPr/>
          <p:nvPr/>
        </p:nvGrpSpPr>
        <p:grpSpPr>
          <a:xfrm>
            <a:off x="1770283" y="408417"/>
            <a:ext cx="8257613" cy="6393600"/>
            <a:chOff x="1770283" y="408417"/>
            <a:chExt cx="8257613" cy="63936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70283" y="408417"/>
              <a:ext cx="4124067" cy="6393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96209" y="427599"/>
              <a:ext cx="4124067" cy="4418643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5903829" y="4846242"/>
              <a:ext cx="4124067" cy="1955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58244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8" grpId="1" animBg="1"/>
      <p:bldP spid="19" grpId="0" animBg="1"/>
      <p:bldP spid="20" grpId="0" animBg="1"/>
      <p:bldP spid="20" grpId="1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467497" cy="397032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Setting up a calculation: the </a:t>
            </a:r>
            <a:r>
              <a:rPr lang="en-AU" sz="2200" dirty="0" err="1"/>
              <a:t>xtl</a:t>
            </a:r>
            <a:r>
              <a:rPr lang="en-AU" sz="2200" dirty="0"/>
              <a:t> file</a:t>
            </a: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9" t="24096" r="20427" b="23383"/>
          <a:stretch/>
        </p:blipFill>
        <p:spPr>
          <a:xfrm>
            <a:off x="9764129" y="2488332"/>
            <a:ext cx="2305051" cy="219075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89869" y="6331230"/>
            <a:ext cx="2057400" cy="365125"/>
          </a:xfrm>
        </p:spPr>
        <p:txBody>
          <a:bodyPr/>
          <a:lstStyle/>
          <a:p>
            <a:fld id="{F5B519A8-1D4B-40B5-93B4-5C340EB8A17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2862"/>
          <a:stretch/>
        </p:blipFill>
        <p:spPr>
          <a:xfrm>
            <a:off x="927234" y="1435379"/>
            <a:ext cx="8502538" cy="36700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07659" y="1110497"/>
            <a:ext cx="392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Unit cell dimensions and internal angles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914273" y="1350445"/>
            <a:ext cx="1693386" cy="2965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299740" y="1375567"/>
            <a:ext cx="758246" cy="2270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235653" y="1435379"/>
            <a:ext cx="408613" cy="167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443453" y="1467643"/>
            <a:ext cx="499448" cy="1227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629943" y="1439525"/>
            <a:ext cx="0" cy="1752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559670" y="1375567"/>
            <a:ext cx="456404" cy="1823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10143" y="1865207"/>
            <a:ext cx="250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Accelerating voltage (kV)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2354772" y="1970781"/>
            <a:ext cx="1147331" cy="616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987850" y="2157271"/>
            <a:ext cx="2990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Number of different elements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2354772" y="2234539"/>
            <a:ext cx="493352" cy="1216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876576" y="2991356"/>
            <a:ext cx="194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Atomic number (Z)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78171" y="2943043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Fractional occupancy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28423" y="2688194"/>
            <a:ext cx="2801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Mean-squared thermal displacement (Debye-Waller factor)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6067589" y="3154876"/>
            <a:ext cx="446535" cy="2058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266206" y="3241953"/>
            <a:ext cx="408613" cy="167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282763" y="3282348"/>
            <a:ext cx="144016" cy="1135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434804" y="3754437"/>
            <a:ext cx="2801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Atomic coordinates (fraction of the unit cell)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5644266" y="3688608"/>
            <a:ext cx="723725" cy="3322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5644266" y="3931479"/>
            <a:ext cx="723725" cy="1015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5644266" y="4027186"/>
            <a:ext cx="732343" cy="1366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40127" y="3608314"/>
            <a:ext cx="179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Number of atoms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1580870" y="3498499"/>
            <a:ext cx="324145" cy="2068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701" y="5337283"/>
            <a:ext cx="4975735" cy="122095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016879" y="2049873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Sr</a:t>
            </a:r>
            <a:endParaRPr lang="en-AU" dirty="0"/>
          </a:p>
        </p:txBody>
      </p:sp>
      <p:sp>
        <p:nvSpPr>
          <p:cNvPr id="37" name="TextBox 36"/>
          <p:cNvSpPr txBox="1"/>
          <p:nvPr/>
        </p:nvSpPr>
        <p:spPr>
          <a:xfrm>
            <a:off x="10748178" y="2049873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O</a:t>
            </a:r>
            <a:endParaRPr lang="en-AU" dirty="0"/>
          </a:p>
        </p:txBody>
      </p:sp>
      <p:sp>
        <p:nvSpPr>
          <p:cNvPr id="38" name="TextBox 37"/>
          <p:cNvSpPr txBox="1"/>
          <p:nvPr/>
        </p:nvSpPr>
        <p:spPr>
          <a:xfrm>
            <a:off x="10630357" y="2965193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Ti</a:t>
            </a:r>
            <a:r>
              <a:rPr lang="en-AU" dirty="0"/>
              <a:t>-</a:t>
            </a:r>
            <a:r>
              <a:rPr lang="en-AU" dirty="0" smtClean="0"/>
              <a:t>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0074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/>
      <p:bldP spid="24" grpId="0"/>
      <p:bldP spid="27" grpId="0"/>
      <p:bldP spid="28" grpId="0"/>
      <p:bldP spid="29" grpId="0"/>
      <p:bldP spid="39" grpId="0"/>
      <p:bldP spid="4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135880" cy="397032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Setting up a calculation: unit cell sub-slicing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sz="half" idx="1"/>
          </p:nvPr>
        </p:nvSpPr>
        <p:spPr>
          <a:xfrm>
            <a:off x="249111" y="2402568"/>
            <a:ext cx="3886200" cy="2017032"/>
          </a:xfrm>
        </p:spPr>
        <p:txBody>
          <a:bodyPr/>
          <a:lstStyle/>
          <a:p>
            <a:r>
              <a:rPr lang="en-AU" sz="2000" dirty="0"/>
              <a:t>The multi-slice assumptions are only correct in the limit that the thickness of the slices are small</a:t>
            </a:r>
          </a:p>
          <a:p>
            <a:r>
              <a:rPr lang="en-AU" sz="2000" dirty="0"/>
              <a:t>We often sub-slice the unit cell</a:t>
            </a:r>
          </a:p>
          <a:p>
            <a:r>
              <a:rPr lang="en-AU" sz="2000" dirty="0"/>
              <a:t>Aim for slices around 2 Å</a:t>
            </a:r>
          </a:p>
          <a:p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1828800"/>
            <a:ext cx="51244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2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517571" cy="397032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Setting up a calculation: unit cell tiling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dirty="0" err="1" smtClean="0"/>
              <a:t>Multislice</a:t>
            </a:r>
            <a:r>
              <a:rPr lang="en-AU" dirty="0" smtClean="0"/>
              <a:t> calculations use periodic boundary conditions</a:t>
            </a:r>
          </a:p>
          <a:p>
            <a:r>
              <a:rPr lang="en-AU" dirty="0" smtClean="0"/>
              <a:t>In STEM calculations the probe will not share the periodicity of the crystal.</a:t>
            </a:r>
          </a:p>
          <a:p>
            <a:r>
              <a:rPr lang="en-AU" dirty="0" smtClean="0"/>
              <a:t>Thus we need to perform calculations on a “supercell” (an </a:t>
            </a:r>
            <a:r>
              <a:rPr lang="en-AU" i="1" dirty="0" smtClean="0"/>
              <a:t>n</a:t>
            </a:r>
            <a:r>
              <a:rPr lang="en-AU" dirty="0" smtClean="0"/>
              <a:t> x </a:t>
            </a:r>
            <a:r>
              <a:rPr lang="en-AU" i="1" dirty="0" smtClean="0"/>
              <a:t>m</a:t>
            </a:r>
            <a:r>
              <a:rPr lang="en-AU" dirty="0" smtClean="0"/>
              <a:t> tiling of the crystal)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051" y="873042"/>
            <a:ext cx="2000362" cy="200036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413" y="873042"/>
            <a:ext cx="2000362" cy="20003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16904" y="3036294"/>
            <a:ext cx="3974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aberration free probe  with 15 </a:t>
            </a:r>
            <a:r>
              <a:rPr lang="en-AU" dirty="0" err="1"/>
              <a:t>mrad</a:t>
            </a:r>
            <a:r>
              <a:rPr lang="en-AU" dirty="0"/>
              <a:t> aperture at 300 </a:t>
            </a:r>
            <a:r>
              <a:rPr lang="en-AU" dirty="0" err="1"/>
              <a:t>keV</a:t>
            </a:r>
            <a:endParaRPr lang="en-AU" dirty="0"/>
          </a:p>
        </p:txBody>
      </p:sp>
      <p:grpSp>
        <p:nvGrpSpPr>
          <p:cNvPr id="15" name="Group 14"/>
          <p:cNvGrpSpPr/>
          <p:nvPr/>
        </p:nvGrpSpPr>
        <p:grpSpPr>
          <a:xfrm>
            <a:off x="6491051" y="873043"/>
            <a:ext cx="4003200" cy="2002903"/>
            <a:chOff x="4818291" y="1853578"/>
            <a:chExt cx="4003200" cy="200290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891" y="1853578"/>
              <a:ext cx="2001600" cy="2001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291" y="1854881"/>
              <a:ext cx="2001600" cy="2001600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8628390" y="2530848"/>
            <a:ext cx="511200" cy="97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/>
          <p:cNvSpPr txBox="1"/>
          <p:nvPr/>
        </p:nvSpPr>
        <p:spPr>
          <a:xfrm>
            <a:off x="8640173" y="2184070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1 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03759" y="422266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No tiling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99423" y="422266"/>
            <a:ext cx="2510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8x8 tiling (SrTiO3 crystal)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3203" y="6619451"/>
            <a:ext cx="2000362" cy="2000362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799" y="5447665"/>
            <a:ext cx="3870640" cy="1225195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287" y="4998771"/>
            <a:ext cx="3285472" cy="1499492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262" y="5410131"/>
            <a:ext cx="3870640" cy="1225195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249" y="4912622"/>
            <a:ext cx="2352861" cy="120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6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704114" cy="397032"/>
          </a:xfrm>
        </p:spPr>
        <p:txBody>
          <a:bodyPr vert="horz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Setting up a calculation: grid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37" y="1612612"/>
            <a:ext cx="5181600" cy="4351338"/>
          </a:xfrm>
        </p:spPr>
        <p:txBody>
          <a:bodyPr/>
          <a:lstStyle/>
          <a:p>
            <a:r>
              <a:rPr lang="en-AU" dirty="0" smtClean="0"/>
              <a:t>Choose a </a:t>
            </a:r>
            <a:r>
              <a:rPr lang="en-AU" dirty="0" smtClean="0"/>
              <a:t>pixel grid size that gives a fine enough sampling of </a:t>
            </a:r>
            <a:r>
              <a:rPr lang="en-AU" dirty="0" smtClean="0"/>
              <a:t>the atoms (~ 10 pixels per Angstrom)</a:t>
            </a:r>
            <a:endParaRPr lang="en-AU" dirty="0" smtClean="0"/>
          </a:p>
          <a:p>
            <a:r>
              <a:rPr lang="en-AU" dirty="0" smtClean="0"/>
              <a:t>One way that we can check this is to monitor if electrons are lost to the calculation (the “Intensity” value is significantly less than 1) – more on this later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" r="-1"/>
          <a:stretch/>
        </p:blipFill>
        <p:spPr>
          <a:xfrm>
            <a:off x="6510905" y="351726"/>
            <a:ext cx="4199389" cy="41867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2"/>
          <a:stretch/>
        </p:blipFill>
        <p:spPr>
          <a:xfrm>
            <a:off x="8095104" y="1923296"/>
            <a:ext cx="519179" cy="1043621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</p:pic>
      <p:sp>
        <p:nvSpPr>
          <p:cNvPr id="19" name="TextBox 18"/>
          <p:cNvSpPr txBox="1"/>
          <p:nvPr/>
        </p:nvSpPr>
        <p:spPr>
          <a:xfrm>
            <a:off x="8892154" y="614275"/>
            <a:ext cx="179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1024x1024 pixels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49033" y="3049918"/>
            <a:ext cx="156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256x256 pixels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4804359"/>
            <a:ext cx="5307076" cy="6255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1" y="5796980"/>
            <a:ext cx="5133975" cy="6477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87045" y="5461559"/>
            <a:ext cx="2793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128x128 pixel calculation ☹️</a:t>
            </a:r>
          </a:p>
          <a:p>
            <a:endParaRPr lang="en-AU" dirty="0"/>
          </a:p>
        </p:txBody>
      </p:sp>
      <p:sp>
        <p:nvSpPr>
          <p:cNvPr id="24" name="TextBox 23"/>
          <p:cNvSpPr txBox="1"/>
          <p:nvPr/>
        </p:nvSpPr>
        <p:spPr>
          <a:xfrm>
            <a:off x="6049505" y="6508054"/>
            <a:ext cx="305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1024x1024 pixel calculation 😊</a:t>
            </a:r>
          </a:p>
        </p:txBody>
      </p:sp>
      <p:sp>
        <p:nvSpPr>
          <p:cNvPr id="25" name="Oval 24"/>
          <p:cNvSpPr/>
          <p:nvPr/>
        </p:nvSpPr>
        <p:spPr>
          <a:xfrm>
            <a:off x="8506444" y="5213681"/>
            <a:ext cx="1504406" cy="2720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/>
          <p:cNvSpPr/>
          <p:nvPr/>
        </p:nvSpPr>
        <p:spPr>
          <a:xfrm>
            <a:off x="8455829" y="6235960"/>
            <a:ext cx="1504406" cy="2720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0" name="Group 9"/>
          <p:cNvGrpSpPr/>
          <p:nvPr/>
        </p:nvGrpSpPr>
        <p:grpSpPr>
          <a:xfrm>
            <a:off x="6630683" y="440403"/>
            <a:ext cx="3967200" cy="3967200"/>
            <a:chOff x="6630683" y="440403"/>
            <a:chExt cx="3967200" cy="3967200"/>
          </a:xfrm>
        </p:grpSpPr>
        <p:sp>
          <p:nvSpPr>
            <p:cNvPr id="7" name="Donut 6"/>
            <p:cNvSpPr/>
            <p:nvPr/>
          </p:nvSpPr>
          <p:spPr>
            <a:xfrm>
              <a:off x="6630683" y="440403"/>
              <a:ext cx="3967200" cy="3967200"/>
            </a:xfrm>
            <a:prstGeom prst="donut">
              <a:avLst>
                <a:gd name="adj" fmla="val 34821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65909" y="1006948"/>
              <a:ext cx="16967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60-200 </a:t>
              </a:r>
              <a:r>
                <a:rPr lang="en-AU" dirty="0" err="1" smtClean="0"/>
                <a:t>mrad</a:t>
              </a:r>
              <a:r>
                <a:rPr lang="en-AU" dirty="0" smtClean="0"/>
                <a:t> </a:t>
              </a:r>
            </a:p>
            <a:p>
              <a:r>
                <a:rPr lang="en-AU" dirty="0" smtClean="0"/>
                <a:t>HAADF detector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40780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448594" cy="397032"/>
          </a:xfrm>
        </p:spPr>
        <p:txBody>
          <a:bodyPr>
            <a:spAutoFit/>
          </a:bodyPr>
          <a:lstStyle/>
          <a:p>
            <a:pPr algn="ctr"/>
            <a:r>
              <a:rPr lang="en-AU" sz="2200" dirty="0" smtClean="0"/>
              <a:t>Talk outline</a:t>
            </a:r>
            <a:endParaRPr lang="en-AU" sz="2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27160" y="1234457"/>
            <a:ext cx="9661571" cy="2097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 smtClean="0"/>
              <a:t>An introduction to the theorist’s electron microscope</a:t>
            </a:r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 smtClean="0"/>
              <a:t>Why simulate?</a:t>
            </a:r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 smtClean="0"/>
              <a:t>How does </a:t>
            </a:r>
            <a:r>
              <a:rPr lang="en-AU" sz="2400" dirty="0" err="1" smtClean="0"/>
              <a:t>multislice</a:t>
            </a:r>
            <a:r>
              <a:rPr lang="en-AU" sz="2400" dirty="0" smtClean="0"/>
              <a:t> work?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 smtClean="0"/>
              <a:t>Setting up a calculation</a:t>
            </a:r>
            <a:endParaRPr lang="en-AU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2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098074" cy="397032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Thermal scattering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020" y="105600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AU" dirty="0" smtClean="0"/>
              <a:t>Quantum Excitation of Phonons (QEP) model </a:t>
            </a:r>
          </a:p>
          <a:p>
            <a:pPr lvl="1"/>
            <a:r>
              <a:rPr lang="en-AU" dirty="0" smtClean="0"/>
              <a:t>accurately calculates </a:t>
            </a:r>
            <a:r>
              <a:rPr lang="en-AU" b="1" dirty="0" smtClean="0"/>
              <a:t>both</a:t>
            </a:r>
            <a:r>
              <a:rPr lang="en-AU" dirty="0" smtClean="0"/>
              <a:t> the elastic and inelastic scattering</a:t>
            </a:r>
            <a:r>
              <a:rPr lang="en-AU" baseline="30000" dirty="0" smtClean="0"/>
              <a:t>6</a:t>
            </a:r>
          </a:p>
          <a:p>
            <a:r>
              <a:rPr lang="en-AU" dirty="0" smtClean="0"/>
              <a:t>Absorptive model </a:t>
            </a:r>
          </a:p>
          <a:p>
            <a:pPr lvl="1"/>
            <a:r>
              <a:rPr lang="en-AU" dirty="0" smtClean="0"/>
              <a:t>Accurately calculates elastic scattering and </a:t>
            </a:r>
            <a:r>
              <a:rPr lang="en-AU" b="1" dirty="0" smtClean="0"/>
              <a:t>approximates</a:t>
            </a:r>
            <a:r>
              <a:rPr lang="en-AU" dirty="0" smtClean="0"/>
              <a:t> thermal scattering</a:t>
            </a:r>
          </a:p>
          <a:p>
            <a:r>
              <a:rPr lang="en-AU" dirty="0" smtClean="0"/>
              <a:t>The absorptive model takes an order of magnitude less time to compute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49816"/>
          <a:stretch/>
        </p:blipFill>
        <p:spPr>
          <a:xfrm>
            <a:off x="6029325" y="2102962"/>
            <a:ext cx="2209800" cy="22227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51062" b="-462"/>
          <a:stretch/>
        </p:blipFill>
        <p:spPr>
          <a:xfrm>
            <a:off x="8239125" y="2137660"/>
            <a:ext cx="2209800" cy="21880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75" y="627948"/>
            <a:ext cx="4610100" cy="1085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793" y="6538912"/>
            <a:ext cx="110163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 smtClean="0"/>
              <a:t>6. Forbes B.D. </a:t>
            </a:r>
            <a:r>
              <a:rPr lang="en-AU" sz="1100" i="1" dirty="0"/>
              <a:t>et </a:t>
            </a:r>
            <a:r>
              <a:rPr lang="en-AU" sz="1100" i="1" dirty="0" smtClean="0"/>
              <a:t>al.</a:t>
            </a:r>
            <a:r>
              <a:rPr lang="en-AU" sz="1100" dirty="0" smtClean="0"/>
              <a:t>, “Quantum mechanical model for phonon excitation in electron diffraction and imaging using a Born-Oppenheimer approximation”, PRB 82 </a:t>
            </a:r>
            <a:r>
              <a:rPr lang="en-AU" sz="1100" dirty="0"/>
              <a:t>(2010), </a:t>
            </a:r>
            <a:r>
              <a:rPr lang="en-AU" sz="1100" dirty="0" smtClean="0"/>
              <a:t>104103</a:t>
            </a:r>
            <a:endParaRPr lang="en-AU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5692500" y="4462803"/>
            <a:ext cx="5880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/>
              <a:t>(a) Elastic and inelastic components (log scale) and (b) just elastic components </a:t>
            </a:r>
          </a:p>
          <a:p>
            <a:r>
              <a:rPr lang="en-AU" sz="1400" dirty="0" smtClean="0"/>
              <a:t>of the diffraction pattern from CBED of a 60 A thick SrTiO3 sample</a:t>
            </a:r>
            <a:r>
              <a:rPr lang="en-AU" sz="1400" baseline="30000" dirty="0" smtClean="0"/>
              <a:t>6</a:t>
            </a:r>
            <a:endParaRPr lang="en-AU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44281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181600" cy="397032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So how bad is the absorptive model exactly?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374" y="1567381"/>
            <a:ext cx="5181600" cy="4351338"/>
          </a:xfrm>
        </p:spPr>
        <p:txBody>
          <a:bodyPr>
            <a:normAutofit fontScale="85000" lnSpcReduction="10000"/>
          </a:bodyPr>
          <a:lstStyle/>
          <a:p>
            <a:r>
              <a:rPr lang="en-AU" dirty="0" smtClean="0"/>
              <a:t>For samples thicker than 20 nm the absorptive model doesn’t accurately calculate STEM HAADF images</a:t>
            </a:r>
          </a:p>
          <a:p>
            <a:endParaRPr lang="en-AU" dirty="0"/>
          </a:p>
          <a:p>
            <a:r>
              <a:rPr lang="en-AU" dirty="0" smtClean="0"/>
              <a:t>Same with STEM EDX and EELS simulations: </a:t>
            </a:r>
            <a:r>
              <a:rPr lang="en-AU" dirty="0" err="1" smtClean="0"/>
              <a:t>inelastically</a:t>
            </a:r>
            <a:r>
              <a:rPr lang="en-AU" dirty="0" smtClean="0"/>
              <a:t> scattered electrons ionize atoms too and ignoring this leads to incorrect results</a:t>
            </a:r>
            <a:r>
              <a:rPr lang="en-AU" baseline="30000" dirty="0" smtClean="0"/>
              <a:t>7</a:t>
            </a:r>
          </a:p>
          <a:p>
            <a:endParaRPr lang="en-AU" dirty="0" smtClean="0"/>
          </a:p>
          <a:p>
            <a:r>
              <a:rPr lang="en-AU" dirty="0" smtClean="0"/>
              <a:t>Use absorptive for quick, exploratory calculations and QEP for the publication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425" t="1290"/>
          <a:stretch/>
        </p:blipFill>
        <p:spPr>
          <a:xfrm>
            <a:off x="6400800" y="823397"/>
            <a:ext cx="3800476" cy="3036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625" y="901187"/>
            <a:ext cx="1581150" cy="4476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025" y="4166673"/>
            <a:ext cx="2943225" cy="2333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15798" y="872612"/>
            <a:ext cx="112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Sr</a:t>
            </a:r>
            <a:r>
              <a:rPr lang="en-AU" dirty="0" smtClean="0"/>
              <a:t> column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10015798" y="1209678"/>
            <a:ext cx="1343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Ti</a:t>
            </a:r>
            <a:r>
              <a:rPr lang="en-AU" dirty="0" smtClean="0"/>
              <a:t>/O column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10015798" y="1723991"/>
            <a:ext cx="2087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In between columns</a:t>
            </a:r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6203286" y="167548"/>
            <a:ext cx="470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Calculated and experimental HAADF intensities</a:t>
            </a:r>
            <a:r>
              <a:rPr lang="en-AU" baseline="30000" dirty="0" smtClean="0"/>
              <a:t>7</a:t>
            </a:r>
            <a:endParaRPr lang="en-AU" baseline="30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03286" y="3764521"/>
            <a:ext cx="4769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Fraction of probe </a:t>
            </a:r>
            <a:r>
              <a:rPr lang="en-AU" dirty="0" err="1" smtClean="0"/>
              <a:t>inelastically</a:t>
            </a:r>
            <a:r>
              <a:rPr lang="en-AU" dirty="0" smtClean="0"/>
              <a:t> scattered in SrTiO</a:t>
            </a:r>
            <a:r>
              <a:rPr lang="en-AU" baseline="-25000" dirty="0" smtClean="0"/>
              <a:t>3</a:t>
            </a:r>
            <a:r>
              <a:rPr lang="en-AU" baseline="30000" dirty="0"/>
              <a:t>8</a:t>
            </a:r>
            <a:endParaRPr lang="en-AU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95793" y="6437314"/>
            <a:ext cx="110163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 smtClean="0"/>
              <a:t>7. </a:t>
            </a:r>
            <a:r>
              <a:rPr lang="en-AU" sz="1100" dirty="0" err="1" smtClean="0"/>
              <a:t>LeBeau</a:t>
            </a:r>
            <a:r>
              <a:rPr lang="en-AU" sz="1100" dirty="0" smtClean="0"/>
              <a:t> J. M.. </a:t>
            </a:r>
            <a:r>
              <a:rPr lang="en-AU" sz="1100" i="1" dirty="0"/>
              <a:t>et al.</a:t>
            </a:r>
            <a:r>
              <a:rPr lang="en-AU" sz="1100" dirty="0"/>
              <a:t>, </a:t>
            </a:r>
            <a:r>
              <a:rPr lang="en-AU" sz="1100" dirty="0" smtClean="0"/>
              <a:t>“</a:t>
            </a:r>
            <a:r>
              <a:rPr lang="en-US" sz="1100" dirty="0" smtClean="0"/>
              <a:t>Quantitative atomic resolution scanning transmission electron microscopy</a:t>
            </a:r>
            <a:r>
              <a:rPr lang="en-AU" sz="1100" dirty="0" smtClean="0"/>
              <a:t>”, PRL 100 </a:t>
            </a:r>
            <a:r>
              <a:rPr lang="en-AU" sz="1100" dirty="0"/>
              <a:t>(</a:t>
            </a:r>
            <a:r>
              <a:rPr lang="en-AU" sz="1100" dirty="0" smtClean="0"/>
              <a:t>2008), 206101</a:t>
            </a:r>
          </a:p>
          <a:p>
            <a:r>
              <a:rPr lang="en-AU" sz="1100" dirty="0" smtClean="0"/>
              <a:t>8. Forbes B.D. </a:t>
            </a:r>
            <a:r>
              <a:rPr lang="en-AU" sz="1100" i="1" dirty="0"/>
              <a:t>et </a:t>
            </a:r>
            <a:r>
              <a:rPr lang="en-AU" sz="1100" i="1" dirty="0" smtClean="0"/>
              <a:t>al.</a:t>
            </a:r>
            <a:r>
              <a:rPr lang="en-AU" sz="1100" dirty="0" smtClean="0"/>
              <a:t>, “</a:t>
            </a:r>
            <a:r>
              <a:rPr lang="en-US" sz="1100" dirty="0"/>
              <a:t>Contribution of thermally scattered electrons to atomic resolution elemental maps</a:t>
            </a:r>
            <a:r>
              <a:rPr lang="en-AU" sz="1100" dirty="0" smtClean="0"/>
              <a:t>”, PRB 86 </a:t>
            </a:r>
            <a:r>
              <a:rPr lang="en-AU" sz="1100" dirty="0"/>
              <a:t>(</a:t>
            </a:r>
            <a:r>
              <a:rPr lang="en-AU" sz="1100" dirty="0" smtClean="0"/>
              <a:t>2012</a:t>
            </a:r>
            <a:r>
              <a:rPr lang="en-AU" sz="1100" dirty="0"/>
              <a:t>), 024108</a:t>
            </a:r>
          </a:p>
        </p:txBody>
      </p:sp>
      <p:sp>
        <p:nvSpPr>
          <p:cNvPr id="8" name="Rectangle 7"/>
          <p:cNvSpPr/>
          <p:nvPr/>
        </p:nvSpPr>
        <p:spPr>
          <a:xfrm>
            <a:off x="6203286" y="690047"/>
            <a:ext cx="330864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970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376749" cy="397032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Setting up a QEP calculation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4250" y="2787253"/>
            <a:ext cx="4225466" cy="165888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64250" y="3114502"/>
            <a:ext cx="4225466" cy="2907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575" y="1544979"/>
            <a:ext cx="4462659" cy="44626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659" y="1544979"/>
            <a:ext cx="4458493" cy="445849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64250" y="3441750"/>
            <a:ext cx="4225466" cy="4045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/>
          <p:cNvSpPr txBox="1"/>
          <p:nvPr/>
        </p:nvSpPr>
        <p:spPr>
          <a:xfrm>
            <a:off x="1262743" y="4905828"/>
            <a:ext cx="5631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Because I used an 8x8 tiling I effectively get a factor of 8x8=64  times more transmission functions!! 😊😊😊</a:t>
            </a:r>
            <a:endParaRPr lang="en-AU" dirty="0"/>
          </a:p>
          <a:p>
            <a:endParaRPr lang="en-AU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493" y="1540813"/>
            <a:ext cx="4462659" cy="44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6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455126" cy="397032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Setting up a QEP calculation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1392" y="1690687"/>
            <a:ext cx="6414935" cy="251845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01393" y="3247976"/>
            <a:ext cx="5912025" cy="5420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/>
          <p:cNvSpPr txBox="1"/>
          <p:nvPr/>
        </p:nvSpPr>
        <p:spPr>
          <a:xfrm>
            <a:off x="1767841" y="4374104"/>
            <a:ext cx="43455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 number of passes for STEM imaging is usually 25-40 but can be up to 1000 if we want to see accurate Kikuchi bands in diffraction! There are no hard rules, keep increasing the number until the image stops changing.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21" y="1243807"/>
            <a:ext cx="4550400" cy="45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1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350623" cy="397032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Setting up a QEP calculation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96364" y="2503036"/>
            <a:ext cx="4225466" cy="165888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696364" y="3892731"/>
            <a:ext cx="4225466" cy="2691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/>
          <p:cNvSpPr txBox="1"/>
          <p:nvPr/>
        </p:nvSpPr>
        <p:spPr>
          <a:xfrm>
            <a:off x="6244047" y="2732314"/>
            <a:ext cx="4345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This determines the seed for the random number generator, if kept the same it ensures reproducibility of calculations</a:t>
            </a:r>
          </a:p>
        </p:txBody>
      </p:sp>
    </p:spTree>
    <p:extLst>
      <p:ext uri="{BB962C8B-B14F-4D97-AF65-F5344CB8AC3E}">
        <p14:creationId xmlns:p14="http://schemas.microsoft.com/office/powerpoint/2010/main" val="377393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Go forth and simulate!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1069"/>
            <a:ext cx="1627981" cy="1627981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62" y="2201068"/>
            <a:ext cx="1627981" cy="162798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481" y="2201069"/>
            <a:ext cx="1627981" cy="16279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57990" y="1761212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Al</a:t>
            </a:r>
            <a:r>
              <a:rPr lang="en-AU" baseline="-25000" dirty="0" smtClean="0"/>
              <a:t>3</a:t>
            </a:r>
            <a:r>
              <a:rPr lang="en-AU" dirty="0" smtClean="0"/>
              <a:t>Li STEM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7754450" y="1831736"/>
            <a:ext cx="2335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Si</a:t>
            </a:r>
            <a:r>
              <a:rPr lang="en-AU" baseline="-25000" dirty="0" smtClean="0"/>
              <a:t>3</a:t>
            </a:r>
            <a:r>
              <a:rPr lang="en-AU" dirty="0" smtClean="0"/>
              <a:t>N</a:t>
            </a:r>
            <a:r>
              <a:rPr lang="en-AU" baseline="-25000" dirty="0" smtClean="0"/>
              <a:t>4</a:t>
            </a:r>
            <a:r>
              <a:rPr lang="en-AU" dirty="0" smtClean="0"/>
              <a:t> TEM\ Diffraction</a:t>
            </a:r>
            <a:endParaRPr lang="en-AU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90" y="4706263"/>
            <a:ext cx="1771650" cy="17716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7274284" y="2342116"/>
            <a:ext cx="3295650" cy="1654400"/>
            <a:chOff x="6572250" y="2267863"/>
            <a:chExt cx="4896338" cy="245793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2250" y="2267863"/>
              <a:ext cx="2438400" cy="24384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650" y="2267863"/>
              <a:ext cx="2457938" cy="2457938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310390" y="4336931"/>
            <a:ext cx="148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Si110 PACBED</a:t>
            </a:r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4581856" y="4337366"/>
            <a:ext cx="180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SrTiO</a:t>
            </a:r>
            <a:r>
              <a:rPr lang="en-AU" baseline="-25000" dirty="0" smtClean="0"/>
              <a:t>3</a:t>
            </a:r>
            <a:r>
              <a:rPr lang="en-AU" dirty="0" smtClean="0"/>
              <a:t> STEM EDX</a:t>
            </a:r>
            <a:endParaRPr lang="en-AU" dirty="0"/>
          </a:p>
        </p:txBody>
      </p:sp>
      <p:grpSp>
        <p:nvGrpSpPr>
          <p:cNvPr id="19" name="Group 18"/>
          <p:cNvGrpSpPr/>
          <p:nvPr/>
        </p:nvGrpSpPr>
        <p:grpSpPr>
          <a:xfrm>
            <a:off x="3736730" y="4848660"/>
            <a:ext cx="3380504" cy="1690252"/>
            <a:chOff x="5917955" y="5364162"/>
            <a:chExt cx="2438400" cy="12192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7955" y="5364162"/>
              <a:ext cx="1219200" cy="12192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7155" y="5364162"/>
              <a:ext cx="1219200" cy="121920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8677606" y="5222756"/>
            <a:ext cx="326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Or choose your own adventure…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1520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150" y="134940"/>
            <a:ext cx="2990850" cy="4603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AU" sz="2200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087" y="722810"/>
            <a:ext cx="6342290" cy="4249241"/>
          </a:xfrm>
        </p:spPr>
        <p:txBody>
          <a:bodyPr>
            <a:normAutofit fontScale="92500" lnSpcReduction="10000"/>
          </a:bodyPr>
          <a:lstStyle/>
          <a:p>
            <a:r>
              <a:rPr lang="en-US" sz="1800" b="1" dirty="0" smtClean="0"/>
              <a:t>Hamish Brown </a:t>
            </a:r>
            <a:r>
              <a:rPr lang="en-US" sz="1800" dirty="0" smtClean="0"/>
              <a:t>is the current maintainer of the </a:t>
            </a:r>
            <a:r>
              <a:rPr lang="en-US" sz="1800" dirty="0" err="1"/>
              <a:t>μSTEM</a:t>
            </a:r>
            <a:r>
              <a:rPr lang="en-US" sz="1800" dirty="0"/>
              <a:t> </a:t>
            </a:r>
            <a:r>
              <a:rPr lang="en-US" sz="1800" dirty="0" smtClean="0"/>
              <a:t>code.</a:t>
            </a:r>
            <a:endParaRPr lang="en-US" sz="1800" b="1" dirty="0" smtClean="0"/>
          </a:p>
          <a:p>
            <a:r>
              <a:rPr lang="en-US" sz="1800" b="1" dirty="0" smtClean="0"/>
              <a:t>Les </a:t>
            </a:r>
            <a:r>
              <a:rPr lang="en-US" sz="1800" b="1" dirty="0"/>
              <a:t>Allen</a:t>
            </a:r>
            <a:r>
              <a:rPr lang="en-US" sz="1800" dirty="0"/>
              <a:t>, </a:t>
            </a:r>
            <a:r>
              <a:rPr lang="en-US" sz="1800" b="1" dirty="0"/>
              <a:t>Adrian </a:t>
            </a:r>
            <a:r>
              <a:rPr lang="en-US" sz="1800" b="1" dirty="0" err="1"/>
              <a:t>D'Alfonso</a:t>
            </a:r>
            <a:r>
              <a:rPr lang="en-US" sz="1800" b="1" dirty="0"/>
              <a:t> </a:t>
            </a:r>
            <a:r>
              <a:rPr lang="en-US" sz="1800" dirty="0"/>
              <a:t>and </a:t>
            </a:r>
            <a:r>
              <a:rPr lang="en-US" sz="1800" b="1" dirty="0"/>
              <a:t>Scott Findlay </a:t>
            </a:r>
            <a:r>
              <a:rPr lang="en-US" sz="1800" dirty="0"/>
              <a:t>originally took the initiative to make this code publicly available, with </a:t>
            </a:r>
            <a:r>
              <a:rPr lang="en-US" sz="1800" b="1" dirty="0"/>
              <a:t>Adrian </a:t>
            </a:r>
            <a:r>
              <a:rPr lang="en-US" sz="1800" b="1" dirty="0" err="1"/>
              <a:t>D'Alfonso</a:t>
            </a:r>
            <a:r>
              <a:rPr lang="en-US" sz="1800" b="1" dirty="0"/>
              <a:t> </a:t>
            </a:r>
            <a:r>
              <a:rPr lang="en-US" sz="1800" dirty="0"/>
              <a:t>taking on the considerable task of setting up the GPU code. </a:t>
            </a:r>
            <a:r>
              <a:rPr lang="en-US" sz="1800" b="1" dirty="0"/>
              <a:t>Hamish Brown </a:t>
            </a:r>
            <a:r>
              <a:rPr lang="en-US" sz="1800" dirty="0"/>
              <a:t>and </a:t>
            </a:r>
            <a:r>
              <a:rPr lang="en-US" sz="1800" b="1" dirty="0"/>
              <a:t>Ben Forbes </a:t>
            </a:r>
            <a:r>
              <a:rPr lang="en-US" sz="1800" dirty="0"/>
              <a:t>have subsequently made substantial refinements and extensions, with </a:t>
            </a:r>
            <a:r>
              <a:rPr lang="en-US" sz="1800" b="1" dirty="0"/>
              <a:t>Ben Forbes </a:t>
            </a:r>
            <a:r>
              <a:rPr lang="en-US" sz="1800" dirty="0"/>
              <a:t>responsible for several efficiency improvements. The code was developed mainly at the University of Melbourne. We would like to acknowledge the contributions of </a:t>
            </a:r>
            <a:r>
              <a:rPr lang="en-US" sz="1800" b="1" dirty="0"/>
              <a:t>Mark Oxley </a:t>
            </a:r>
            <a:r>
              <a:rPr lang="en-US" sz="1800" dirty="0"/>
              <a:t>and </a:t>
            </a:r>
            <a:r>
              <a:rPr lang="en-US" sz="1800" b="1" dirty="0"/>
              <a:t>Chris </a:t>
            </a:r>
            <a:r>
              <a:rPr lang="en-US" sz="1800" b="1" dirty="0" err="1"/>
              <a:t>Rossouw</a:t>
            </a:r>
            <a:r>
              <a:rPr lang="en-US" sz="1800" b="1" dirty="0"/>
              <a:t> </a:t>
            </a:r>
            <a:r>
              <a:rPr lang="en-US" sz="1800" dirty="0"/>
              <a:t>to the theoretical and numerical aspects of collaborative research that underpins </a:t>
            </a:r>
            <a:r>
              <a:rPr lang="en-US" sz="1800" dirty="0" err="1" smtClean="0"/>
              <a:t>μSTEM</a:t>
            </a:r>
            <a:r>
              <a:rPr lang="en-US" sz="1800" dirty="0" smtClean="0"/>
              <a:t>.</a:t>
            </a:r>
            <a:endParaRPr lang="en-US" sz="1800" dirty="0"/>
          </a:p>
          <a:p>
            <a:r>
              <a:rPr lang="en-US" sz="1800" dirty="0"/>
              <a:t>In particular, the code IONIZER, whose primary author has been </a:t>
            </a:r>
            <a:r>
              <a:rPr lang="en-US" sz="1800" b="1" dirty="0"/>
              <a:t>Mark Oxley</a:t>
            </a:r>
            <a:r>
              <a:rPr lang="en-US" sz="1800" dirty="0"/>
              <a:t>, was used to set up the parametrized atomic scattering factors for ionization used in </a:t>
            </a:r>
            <a:r>
              <a:rPr lang="en-US" sz="1800" dirty="0" err="1" smtClean="0"/>
              <a:t>μSTEM</a:t>
            </a:r>
            <a:r>
              <a:rPr lang="en-US" sz="1800" dirty="0" smtClean="0"/>
              <a:t>. </a:t>
            </a:r>
            <a:r>
              <a:rPr lang="en-US" sz="1800" b="1" dirty="0" err="1"/>
              <a:t>Eireann</a:t>
            </a:r>
            <a:r>
              <a:rPr lang="en-US" sz="1800" b="1" dirty="0"/>
              <a:t> </a:t>
            </a:r>
            <a:r>
              <a:rPr lang="en-US" sz="1800" b="1" dirty="0" err="1"/>
              <a:t>Cosgriff</a:t>
            </a:r>
            <a:r>
              <a:rPr lang="en-US" sz="1800" dirty="0"/>
              <a:t>, </a:t>
            </a:r>
            <a:r>
              <a:rPr lang="en-US" sz="1800" b="1" dirty="0" err="1"/>
              <a:t>Torgny</a:t>
            </a:r>
            <a:r>
              <a:rPr lang="en-US" sz="1800" b="1" dirty="0"/>
              <a:t> </a:t>
            </a:r>
            <a:r>
              <a:rPr lang="en-US" sz="1800" b="1" dirty="0" err="1"/>
              <a:t>Josefsson</a:t>
            </a:r>
            <a:r>
              <a:rPr lang="en-US" sz="1800" dirty="0"/>
              <a:t>, </a:t>
            </a:r>
            <a:r>
              <a:rPr lang="en-US" sz="1800" b="1" dirty="0"/>
              <a:t>Nathan Lugg</a:t>
            </a:r>
            <a:r>
              <a:rPr lang="en-US" sz="1800" dirty="0"/>
              <a:t>, </a:t>
            </a:r>
            <a:r>
              <a:rPr lang="en-US" sz="1800" b="1" dirty="0"/>
              <a:t>Andrew Martin</a:t>
            </a:r>
            <a:r>
              <a:rPr lang="en-US" sz="1800" dirty="0"/>
              <a:t>, </a:t>
            </a:r>
            <a:r>
              <a:rPr lang="en-US" sz="1800" b="1" dirty="0"/>
              <a:t>Gary Ruben </a:t>
            </a:r>
            <a:r>
              <a:rPr lang="en-US" sz="1800" dirty="0"/>
              <a:t>and </a:t>
            </a:r>
            <a:r>
              <a:rPr lang="en-US" sz="1800" b="1" dirty="0"/>
              <a:t>Chris Witte </a:t>
            </a:r>
            <a:r>
              <a:rPr lang="en-US" sz="1800" dirty="0"/>
              <a:t>have been </a:t>
            </a:r>
            <a:r>
              <a:rPr lang="en-US" sz="1800" dirty="0" smtClean="0"/>
              <a:t>members </a:t>
            </a:r>
            <a:r>
              <a:rPr lang="en-US" sz="1800" dirty="0"/>
              <a:t>of the group at Melbourne University at various stages and all made contributions to our understanding of inelastic scattering and the simulation thereof.</a:t>
            </a:r>
          </a:p>
          <a:p>
            <a:endParaRPr lang="en-AU" sz="1800" dirty="0"/>
          </a:p>
          <a:p>
            <a:endParaRPr lang="en-AU" sz="1800" dirty="0"/>
          </a:p>
          <a:p>
            <a:endParaRPr lang="en-AU" sz="1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3"/>
          <a:stretch/>
        </p:blipFill>
        <p:spPr bwMode="auto">
          <a:xfrm>
            <a:off x="9863380" y="4320942"/>
            <a:ext cx="2085662" cy="63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0" y="448935"/>
            <a:ext cx="2376487" cy="26514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9310" y="1065458"/>
            <a:ext cx="1419403" cy="13634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29377" y="3417239"/>
            <a:ext cx="3230820" cy="2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0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6031924" cy="397032"/>
          </a:xfrm>
        </p:spPr>
        <p:txBody>
          <a:bodyPr>
            <a:spAutoFit/>
          </a:bodyPr>
          <a:lstStyle/>
          <a:p>
            <a:pPr algn="ctr"/>
            <a:r>
              <a:rPr lang="en-AU" sz="2200" dirty="0"/>
              <a:t>The electron microscope: a theorist’s perspective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49586" y="1001029"/>
            <a:ext cx="3053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Conventional transmission electron microscopy (CTEM)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61223" y="1022078"/>
            <a:ext cx="2874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Scanning transmission electron microscopy (STEM)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8046227" y="911798"/>
            <a:ext cx="45720" cy="52425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4" descr="C:\Users\TCMP\Desktop\Completion_talk\TE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8494" y="1811336"/>
            <a:ext cx="2235280" cy="38641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791663" y="2465008"/>
            <a:ext cx="241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Plane wave illumination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67864" y="3531808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Sample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67863" y="4331908"/>
            <a:ext cx="1969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Post specimen lens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67863" y="5373308"/>
            <a:ext cx="13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Image plane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48583" y="2439608"/>
            <a:ext cx="1960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Probe forming lens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86683" y="5252660"/>
            <a:ext cx="1804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Diffraction plane </a:t>
            </a:r>
          </a:p>
          <a:p>
            <a:r>
              <a:rPr lang="en-AU" dirty="0"/>
              <a:t>detector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0486145" y="1836392"/>
            <a:ext cx="1188942" cy="3934309"/>
            <a:chOff x="6865932" y="2309655"/>
            <a:chExt cx="1188942" cy="3934309"/>
          </a:xfrm>
        </p:grpSpPr>
        <p:pic>
          <p:nvPicPr>
            <p:cNvPr id="25" name="Picture 15" descr="C:\Users\TCMP\Desktop\Completion_talk\STEM_basic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65932" y="2309655"/>
              <a:ext cx="1188942" cy="3934309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/>
            <p:nvPr/>
          </p:nvCxnSpPr>
          <p:spPr>
            <a:xfrm flipH="1">
              <a:off x="7311784" y="3965467"/>
              <a:ext cx="291171" cy="283809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 flipV="1">
              <a:off x="7207144" y="4084074"/>
              <a:ext cx="564142" cy="423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8399383" y="3506408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Sample</a:t>
            </a:r>
          </a:p>
        </p:txBody>
      </p:sp>
      <p:pic>
        <p:nvPicPr>
          <p:cNvPr id="30" name="Picture 13" descr="https://www.fei.com/uploadedImages/FEISite/Pages/Products/TEM/Titan/Titan-themis-cube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664145" y="1387008"/>
            <a:ext cx="4147370" cy="4511983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955472" y="2931643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7200" dirty="0" smtClean="0"/>
              <a:t>≈</a:t>
            </a:r>
            <a:endParaRPr lang="en-AU" sz="7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06" y="1948003"/>
            <a:ext cx="620672" cy="20689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676906" y="2272937"/>
            <a:ext cx="481334" cy="1666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676906" y="2185851"/>
            <a:ext cx="481334" cy="2791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88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016212" cy="397032"/>
          </a:xfrm>
        </p:spPr>
        <p:txBody>
          <a:bodyPr>
            <a:spAutoFit/>
          </a:bodyPr>
          <a:lstStyle/>
          <a:p>
            <a:pPr algn="ctr"/>
            <a:r>
              <a:rPr lang="en-AU" sz="2200" dirty="0"/>
              <a:t>Different scanning transmission electron microscopy (STEM) modes</a:t>
            </a:r>
          </a:p>
        </p:txBody>
      </p:sp>
      <p:pic>
        <p:nvPicPr>
          <p:cNvPr id="16388" name="Picture 4" descr="C:\Users\TCMP\Desktop\Completion_talk\STE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04090" y="871499"/>
            <a:ext cx="6000205" cy="5225517"/>
          </a:xfrm>
          <a:prstGeom prst="rect">
            <a:avLst/>
          </a:prstGeom>
          <a:noFill/>
        </p:spPr>
      </p:pic>
      <p:pic>
        <p:nvPicPr>
          <p:cNvPr id="16394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3707" y="4306675"/>
            <a:ext cx="1627642" cy="1559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8838" y="1406696"/>
            <a:ext cx="2505168" cy="1717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6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84087" y="2635376"/>
            <a:ext cx="2700470" cy="1934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0" y="655402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1. </a:t>
            </a:r>
            <a:r>
              <a:rPr lang="en-AU" sz="1200" dirty="0" err="1" smtClean="0"/>
              <a:t>Kothleitner</a:t>
            </a:r>
            <a:r>
              <a:rPr lang="en-AU" sz="1200" dirty="0" smtClean="0"/>
              <a:t> </a:t>
            </a:r>
            <a:r>
              <a:rPr lang="en-AU" sz="1200" dirty="0"/>
              <a:t>G. </a:t>
            </a:r>
            <a:r>
              <a:rPr lang="en-AU" sz="1200" i="1" dirty="0" smtClean="0"/>
              <a:t>et al.</a:t>
            </a:r>
            <a:r>
              <a:rPr lang="en-AU" sz="1200" dirty="0" smtClean="0"/>
              <a:t>, </a:t>
            </a:r>
            <a:r>
              <a:rPr lang="en-AU" sz="1200" dirty="0"/>
              <a:t>“Quantitative elemental mapping at atomic resolution using X-ray spectroscopy”, </a:t>
            </a:r>
            <a:r>
              <a:rPr lang="en-AU" sz="1200" dirty="0" smtClean="0"/>
              <a:t>PRL 112 (2014), 085501</a:t>
            </a:r>
            <a:endParaRPr lang="en-AU" sz="1200" dirty="0"/>
          </a:p>
        </p:txBody>
      </p:sp>
      <p:sp>
        <p:nvSpPr>
          <p:cNvPr id="24" name="Rectangle 23"/>
          <p:cNvSpPr/>
          <p:nvPr/>
        </p:nvSpPr>
        <p:spPr>
          <a:xfrm>
            <a:off x="278674" y="1346707"/>
            <a:ext cx="4750526" cy="2255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TextBox 24"/>
          <p:cNvSpPr txBox="1"/>
          <p:nvPr/>
        </p:nvSpPr>
        <p:spPr>
          <a:xfrm>
            <a:off x="453707" y="3214193"/>
            <a:ext cx="426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Energy dispersive X-ray (EDX) </a:t>
            </a:r>
            <a:r>
              <a:rPr lang="en-AU" dirty="0" smtClean="0"/>
              <a:t>detector</a:t>
            </a:r>
            <a:r>
              <a:rPr lang="en-AU" baseline="30000" dirty="0" smtClean="0"/>
              <a:t>1</a:t>
            </a:r>
            <a:endParaRPr lang="en-AU" baseline="30000" dirty="0"/>
          </a:p>
        </p:txBody>
      </p:sp>
      <p:sp>
        <p:nvSpPr>
          <p:cNvPr id="29" name="Rectangle 28"/>
          <p:cNvSpPr/>
          <p:nvPr/>
        </p:nvSpPr>
        <p:spPr>
          <a:xfrm>
            <a:off x="6558977" y="2551611"/>
            <a:ext cx="4884085" cy="35454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TextBox 29"/>
          <p:cNvSpPr txBox="1"/>
          <p:nvPr/>
        </p:nvSpPr>
        <p:spPr>
          <a:xfrm>
            <a:off x="8204898" y="5312158"/>
            <a:ext cx="2132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Electron energy loss spectroscopy (</a:t>
            </a:r>
            <a:r>
              <a:rPr lang="en-AU" dirty="0" smtClean="0"/>
              <a:t>EELS)</a:t>
            </a:r>
            <a:r>
              <a:rPr lang="en-AU" baseline="30000" dirty="0" smtClean="0"/>
              <a:t>1</a:t>
            </a:r>
            <a:endParaRPr lang="en-AU" baseline="30000" dirty="0"/>
          </a:p>
        </p:txBody>
      </p:sp>
      <p:sp>
        <p:nvSpPr>
          <p:cNvPr id="31" name="L-Shape 30"/>
          <p:cNvSpPr/>
          <p:nvPr/>
        </p:nvSpPr>
        <p:spPr>
          <a:xfrm rot="5400000">
            <a:off x="2445530" y="2068594"/>
            <a:ext cx="1788414" cy="6122126"/>
          </a:xfrm>
          <a:prstGeom prst="corner">
            <a:avLst>
              <a:gd name="adj1" fmla="val 186949"/>
              <a:gd name="adj2" fmla="val 7451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Box 31"/>
          <p:cNvSpPr txBox="1"/>
          <p:nvPr/>
        </p:nvSpPr>
        <p:spPr>
          <a:xfrm>
            <a:off x="2140144" y="5200627"/>
            <a:ext cx="245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Annular dark field (ADF)</a:t>
            </a:r>
          </a:p>
          <a:p>
            <a:r>
              <a:rPr lang="en-AU" dirty="0" smtClean="0"/>
              <a:t>detector</a:t>
            </a:r>
            <a:r>
              <a:rPr lang="en-AU" baseline="30000" dirty="0" smtClean="0"/>
              <a:t>1</a:t>
            </a:r>
            <a:endParaRPr lang="en-AU" baseline="30000" dirty="0"/>
          </a:p>
        </p:txBody>
      </p:sp>
    </p:spTree>
    <p:extLst>
      <p:ext uri="{BB962C8B-B14F-4D97-AF65-F5344CB8AC3E}">
        <p14:creationId xmlns:p14="http://schemas.microsoft.com/office/powerpoint/2010/main" val="25385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448594" cy="397032"/>
          </a:xfrm>
        </p:spPr>
        <p:txBody>
          <a:bodyPr>
            <a:spAutoFit/>
          </a:bodyPr>
          <a:lstStyle/>
          <a:p>
            <a:pPr algn="ctr"/>
            <a:r>
              <a:rPr lang="en-AU" sz="2200" dirty="0"/>
              <a:t>Why simulate TEM images?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27160" y="1234457"/>
            <a:ext cx="4364265" cy="2097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Electrons interact strongly with crystalline specimens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 smtClean="0"/>
              <a:t>Typically no </a:t>
            </a:r>
            <a:r>
              <a:rPr lang="en-AU" sz="2400" dirty="0" smtClean="0"/>
              <a:t>simple </a:t>
            </a:r>
            <a:r>
              <a:rPr lang="en-AU" sz="2400" dirty="0"/>
              <a:t>relationship between TEM images and </a:t>
            </a:r>
            <a:r>
              <a:rPr lang="en-AU" sz="2400" dirty="0" smtClean="0"/>
              <a:t>structure</a:t>
            </a:r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Comparing experiment to a simulation </a:t>
            </a:r>
            <a:r>
              <a:rPr lang="en-AU" sz="2400" dirty="0" smtClean="0"/>
              <a:t>for assumed structure </a:t>
            </a:r>
            <a:r>
              <a:rPr lang="en-AU" sz="2400" dirty="0"/>
              <a:t>is a way around this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6368552"/>
            <a:ext cx="11155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 smtClean="0"/>
              <a:t>2. </a:t>
            </a:r>
            <a:r>
              <a:rPr lang="en-AU" sz="1100" dirty="0" err="1"/>
              <a:t>Hovden</a:t>
            </a:r>
            <a:r>
              <a:rPr lang="en-AU" sz="1100" dirty="0"/>
              <a:t>, R. </a:t>
            </a:r>
            <a:r>
              <a:rPr lang="en-AU" sz="1100" i="1" dirty="0"/>
              <a:t>et al</a:t>
            </a:r>
            <a:r>
              <a:rPr lang="en-AU" sz="1100" dirty="0" smtClean="0"/>
              <a:t>., </a:t>
            </a:r>
            <a:r>
              <a:rPr lang="en-AU" sz="1100" dirty="0"/>
              <a:t>"</a:t>
            </a:r>
            <a:r>
              <a:rPr lang="en-AU" sz="1100" dirty="0" err="1"/>
              <a:t>Channeling</a:t>
            </a:r>
            <a:r>
              <a:rPr lang="en-AU" sz="1100" dirty="0"/>
              <a:t> of a </a:t>
            </a:r>
            <a:r>
              <a:rPr lang="en-AU" sz="1100" dirty="0" err="1"/>
              <a:t>subangstrom</a:t>
            </a:r>
            <a:r>
              <a:rPr lang="en-AU" sz="1100" dirty="0"/>
              <a:t> electron beam in a crystal mapped to two-dimensional molecular </a:t>
            </a:r>
            <a:r>
              <a:rPr lang="en-AU" sz="1100" dirty="0" smtClean="0"/>
              <a:t>orbitals“, PRB 86 </a:t>
            </a:r>
            <a:r>
              <a:rPr lang="en-AU" sz="1100" dirty="0"/>
              <a:t>(2012</a:t>
            </a:r>
            <a:r>
              <a:rPr lang="en-AU" sz="1100" dirty="0" smtClean="0"/>
              <a:t>), </a:t>
            </a:r>
            <a:r>
              <a:rPr lang="en-AU" sz="1100" dirty="0"/>
              <a:t>195415.</a:t>
            </a:r>
          </a:p>
          <a:p>
            <a:r>
              <a:rPr lang="en-AU" sz="1100" dirty="0" smtClean="0"/>
              <a:t>3. </a:t>
            </a:r>
            <a:r>
              <a:rPr lang="en-AU" sz="1100" dirty="0" err="1" smtClean="0"/>
              <a:t>Boothroyd</a:t>
            </a:r>
            <a:r>
              <a:rPr lang="en-AU" sz="1100" dirty="0" smtClean="0"/>
              <a:t> </a:t>
            </a:r>
            <a:r>
              <a:rPr lang="en-AU" sz="1100" dirty="0"/>
              <a:t>C.B. </a:t>
            </a:r>
            <a:r>
              <a:rPr lang="en-AU" sz="1100" dirty="0" smtClean="0"/>
              <a:t>and </a:t>
            </a:r>
            <a:r>
              <a:rPr lang="en-AU" sz="1100" dirty="0" err="1" smtClean="0"/>
              <a:t>Stobbs</a:t>
            </a:r>
            <a:r>
              <a:rPr lang="en-AU" sz="1100" dirty="0"/>
              <a:t> W. M.</a:t>
            </a:r>
            <a:r>
              <a:rPr lang="en-AU" sz="1100" dirty="0" smtClean="0"/>
              <a:t>, </a:t>
            </a:r>
            <a:r>
              <a:rPr lang="en-AU" sz="1100" dirty="0"/>
              <a:t>“The contribution of </a:t>
            </a:r>
            <a:r>
              <a:rPr lang="en-AU" sz="1100" dirty="0" err="1"/>
              <a:t>inelastically</a:t>
            </a:r>
            <a:r>
              <a:rPr lang="en-AU" sz="1100" dirty="0"/>
              <a:t> scattered electrons to high resolution images of (Al, Ga)As/GaAs </a:t>
            </a:r>
            <a:r>
              <a:rPr lang="en-AU" sz="1100" dirty="0" err="1"/>
              <a:t>heterostructures</a:t>
            </a:r>
            <a:r>
              <a:rPr lang="en-AU" sz="1100" dirty="0"/>
              <a:t>”, </a:t>
            </a:r>
            <a:r>
              <a:rPr lang="en-AU" sz="1100" dirty="0" smtClean="0"/>
              <a:t>Ultramicroscopy </a:t>
            </a:r>
            <a:r>
              <a:rPr lang="en-AU" sz="1100" dirty="0"/>
              <a:t>26 (1988), 361-376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640" y="1249193"/>
            <a:ext cx="2162052" cy="25719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r="37139" b="3385"/>
          <a:stretch/>
        </p:blipFill>
        <p:spPr>
          <a:xfrm>
            <a:off x="4689856" y="873366"/>
            <a:ext cx="2574774" cy="3173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452" y="1234457"/>
            <a:ext cx="1436295" cy="26014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49240" y="4128895"/>
            <a:ext cx="214526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Fig 1: An electron probe converged atop:</a:t>
            </a:r>
          </a:p>
          <a:p>
            <a:pPr marL="342900" indent="-342900">
              <a:buAutoNum type="alphaLcParenBoth"/>
            </a:pPr>
            <a:r>
              <a:rPr lang="en-AU" sz="1400" dirty="0"/>
              <a:t>Vacuum</a:t>
            </a:r>
          </a:p>
          <a:p>
            <a:pPr marL="342900" indent="-342900">
              <a:buAutoNum type="alphaLcParenBoth"/>
            </a:pPr>
            <a:r>
              <a:rPr lang="en-AU" sz="1400" dirty="0"/>
              <a:t>A single atomic column</a:t>
            </a:r>
          </a:p>
          <a:p>
            <a:pPr marL="342900" indent="-342900">
              <a:buAutoNum type="alphaLcParenBoth"/>
            </a:pPr>
            <a:r>
              <a:rPr lang="en-AU" sz="1400" dirty="0"/>
              <a:t>Two adjacent atomic </a:t>
            </a:r>
          </a:p>
          <a:p>
            <a:r>
              <a:rPr lang="en-AU" sz="1400" dirty="0"/>
              <a:t>         </a:t>
            </a:r>
            <a:r>
              <a:rPr lang="en-AU" sz="1400" dirty="0" smtClean="0"/>
              <a:t>columns</a:t>
            </a:r>
            <a:r>
              <a:rPr lang="en-AU" sz="1400" baseline="30000" dirty="0" smtClean="0"/>
              <a:t>2</a:t>
            </a:r>
            <a:endParaRPr lang="en-AU" sz="1400" baseline="30000" dirty="0"/>
          </a:p>
        </p:txBody>
      </p:sp>
      <p:sp>
        <p:nvSpPr>
          <p:cNvPr id="18" name="TextBox 17"/>
          <p:cNvSpPr txBox="1"/>
          <p:nvPr/>
        </p:nvSpPr>
        <p:spPr>
          <a:xfrm>
            <a:off x="7528558" y="3822392"/>
            <a:ext cx="4328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Fig 2: The early days of quantitative EM: </a:t>
            </a:r>
            <a:r>
              <a:rPr lang="en-AU" sz="1400" dirty="0" smtClean="0"/>
              <a:t>comparing </a:t>
            </a:r>
            <a:r>
              <a:rPr lang="en-AU" sz="1400" dirty="0"/>
              <a:t>bright-field TEM simulated defocus thickness montages to </a:t>
            </a:r>
            <a:r>
              <a:rPr lang="en-AU" sz="1400" dirty="0" smtClean="0"/>
              <a:t>experiment</a:t>
            </a:r>
            <a:r>
              <a:rPr lang="en-AU" sz="1400" baseline="30000" dirty="0" smtClean="0"/>
              <a:t>3</a:t>
            </a:r>
            <a:endParaRPr lang="en-AU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136241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87931" cy="397032"/>
          </a:xfrm>
        </p:spPr>
        <p:txBody>
          <a:bodyPr>
            <a:spAutoFit/>
          </a:bodyPr>
          <a:lstStyle/>
          <a:p>
            <a:pPr algn="ctr"/>
            <a:r>
              <a:rPr lang="en-AU" sz="2200" dirty="0"/>
              <a:t>Getting more with simulation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95793" y="1501526"/>
            <a:ext cx="4364265" cy="2097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With simulation you can:</a:t>
            </a:r>
          </a:p>
          <a:p>
            <a:r>
              <a:rPr lang="en-AU" sz="2400" dirty="0"/>
              <a:t>Count atoms (</a:t>
            </a:r>
            <a:r>
              <a:rPr lang="en-AU" sz="2400" dirty="0" err="1" smtClean="0"/>
              <a:t>qHAADF</a:t>
            </a:r>
            <a:r>
              <a:rPr lang="en-AU" sz="2400" dirty="0" smtClean="0"/>
              <a:t>)</a:t>
            </a:r>
            <a:r>
              <a:rPr lang="en-AU" sz="2400" baseline="30000" dirty="0" smtClean="0"/>
              <a:t>4</a:t>
            </a:r>
            <a:endParaRPr lang="en-AU" sz="2400" baseline="30000" dirty="0"/>
          </a:p>
          <a:p>
            <a:r>
              <a:rPr lang="en-AU" sz="2400" dirty="0"/>
              <a:t>Measure thickness to +/- 1 nm </a:t>
            </a:r>
            <a:r>
              <a:rPr lang="en-AU" sz="2400" dirty="0" smtClean="0"/>
              <a:t>using position averaged converged beam electron diffraction (PACBED)</a:t>
            </a:r>
            <a:r>
              <a:rPr lang="en-AU" sz="2400" baseline="30000" dirty="0" smtClean="0"/>
              <a:t>5</a:t>
            </a:r>
            <a:endParaRPr lang="en-AU" sz="2400" baseline="30000" dirty="0"/>
          </a:p>
          <a:p>
            <a:r>
              <a:rPr lang="en-AU" sz="2400" dirty="0"/>
              <a:t>Quantify spectroscopic (EDX and EELS) </a:t>
            </a:r>
            <a:r>
              <a:rPr lang="en-AU" sz="2400" dirty="0" smtClean="0"/>
              <a:t>results</a:t>
            </a:r>
            <a:r>
              <a:rPr lang="en-AU" sz="2400" baseline="30000" dirty="0" smtClean="0"/>
              <a:t>6</a:t>
            </a:r>
            <a:endParaRPr lang="en-AU" sz="2400" baseline="30000" dirty="0"/>
          </a:p>
          <a:p>
            <a:endParaRPr lang="en-AU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793" y="6122580"/>
            <a:ext cx="110163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 smtClean="0"/>
              <a:t>4. </a:t>
            </a:r>
            <a:r>
              <a:rPr lang="en-AU" sz="1100" dirty="0" err="1"/>
              <a:t>LeBeau</a:t>
            </a:r>
            <a:r>
              <a:rPr lang="en-AU" sz="1100" dirty="0"/>
              <a:t> </a:t>
            </a:r>
            <a:r>
              <a:rPr lang="en-AU" sz="1100" i="1" dirty="0"/>
              <a:t>et </a:t>
            </a:r>
            <a:r>
              <a:rPr lang="en-AU" sz="1100" i="1" dirty="0" smtClean="0"/>
              <a:t>al.</a:t>
            </a:r>
            <a:r>
              <a:rPr lang="en-AU" sz="1100" dirty="0" smtClean="0"/>
              <a:t>, </a:t>
            </a:r>
            <a:r>
              <a:rPr lang="en-AU" sz="1100" dirty="0"/>
              <a:t>“</a:t>
            </a:r>
            <a:r>
              <a:rPr lang="en-AU" sz="1100" dirty="0" err="1"/>
              <a:t>Standardless</a:t>
            </a:r>
            <a:r>
              <a:rPr lang="en-AU" sz="1100" dirty="0"/>
              <a:t> atom counting in scanning transmission electron microscopy”, Nano </a:t>
            </a:r>
            <a:r>
              <a:rPr lang="en-AU" sz="1100" dirty="0" smtClean="0"/>
              <a:t>Letters </a:t>
            </a:r>
            <a:r>
              <a:rPr lang="en-AU" sz="1100" dirty="0"/>
              <a:t>10 (2010), 4405-4408 </a:t>
            </a:r>
          </a:p>
          <a:p>
            <a:r>
              <a:rPr lang="en-AU" sz="1100" dirty="0" smtClean="0"/>
              <a:t>5. </a:t>
            </a:r>
            <a:r>
              <a:rPr lang="en-AU" sz="1100" dirty="0" err="1" smtClean="0"/>
              <a:t>LeBeau</a:t>
            </a:r>
            <a:r>
              <a:rPr lang="en-AU" sz="1100" dirty="0" smtClean="0"/>
              <a:t> </a:t>
            </a:r>
            <a:r>
              <a:rPr lang="en-AU" sz="1100" i="1" dirty="0" smtClean="0"/>
              <a:t>et al., </a:t>
            </a:r>
            <a:r>
              <a:rPr lang="en-AU" sz="1100" dirty="0" smtClean="0"/>
              <a:t>“</a:t>
            </a:r>
            <a:r>
              <a:rPr lang="en-US" sz="1100" dirty="0"/>
              <a:t>Position averaged convergent beam electron </a:t>
            </a:r>
            <a:r>
              <a:rPr lang="en-US" sz="1100" dirty="0" smtClean="0"/>
              <a:t>diffraction: Theory </a:t>
            </a:r>
            <a:r>
              <a:rPr lang="en-US" sz="1100" dirty="0"/>
              <a:t>and </a:t>
            </a:r>
            <a:r>
              <a:rPr lang="en-US" sz="1100" dirty="0" smtClean="0"/>
              <a:t>applications”, Ultramicroscopy 110 (2010), 118-125</a:t>
            </a:r>
            <a:endParaRPr lang="en-AU" sz="1100" dirty="0"/>
          </a:p>
          <a:p>
            <a:r>
              <a:rPr lang="en-AU" sz="1100" dirty="0" smtClean="0"/>
              <a:t>6. Chen </a:t>
            </a:r>
            <a:r>
              <a:rPr lang="en-AU" sz="1100" dirty="0"/>
              <a:t>Z. </a:t>
            </a:r>
            <a:r>
              <a:rPr lang="en-AU" sz="1100" i="1" dirty="0" smtClean="0"/>
              <a:t>et al.,</a:t>
            </a:r>
            <a:r>
              <a:rPr lang="en-AU" sz="1100" dirty="0"/>
              <a:t> “Quantitative atomic resolution elemental mapping via </a:t>
            </a:r>
            <a:r>
              <a:rPr lang="en-AU" sz="1100" dirty="0" smtClean="0"/>
              <a:t>absolute-scale energy </a:t>
            </a:r>
            <a:r>
              <a:rPr lang="en-AU" sz="1100" dirty="0"/>
              <a:t>dispersive X-ray </a:t>
            </a:r>
            <a:r>
              <a:rPr lang="en-AU" sz="1100" dirty="0" smtClean="0"/>
              <a:t>spectroscopy”, Ultramicroscopy 168 (2016), 7-16</a:t>
            </a:r>
            <a:endParaRPr lang="en-AU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054" y="98235"/>
            <a:ext cx="4164746" cy="28586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192" y="3355393"/>
            <a:ext cx="2150608" cy="21273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594" y="3355393"/>
            <a:ext cx="3223085" cy="24071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21176" y="2869260"/>
            <a:ext cx="414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Counting atoms with quantitative HAADF</a:t>
            </a:r>
            <a:r>
              <a:rPr lang="en-AU" baseline="30000" dirty="0" smtClean="0"/>
              <a:t>4</a:t>
            </a:r>
            <a:endParaRPr lang="en-AU" baseline="30000" dirty="0"/>
          </a:p>
        </p:txBody>
      </p:sp>
      <p:sp>
        <p:nvSpPr>
          <p:cNvPr id="7" name="TextBox 6"/>
          <p:cNvSpPr txBox="1"/>
          <p:nvPr/>
        </p:nvSpPr>
        <p:spPr>
          <a:xfrm>
            <a:off x="5152334" y="5694642"/>
            <a:ext cx="6313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Quantitative STEM-EDX with thickness measurement by PACBED</a:t>
            </a:r>
            <a:r>
              <a:rPr lang="en-AU" baseline="30000" dirty="0" smtClean="0"/>
              <a:t>6</a:t>
            </a:r>
            <a:endParaRPr lang="en-AU" baseline="30000" dirty="0"/>
          </a:p>
        </p:txBody>
      </p:sp>
    </p:spTree>
    <p:extLst>
      <p:ext uri="{BB962C8B-B14F-4D97-AF65-F5344CB8AC3E}">
        <p14:creationId xmlns:p14="http://schemas.microsoft.com/office/powerpoint/2010/main" val="275092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4245387" cy="397032"/>
          </a:xfrm>
        </p:spPr>
        <p:txBody>
          <a:bodyPr vert="horz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How do calculations work?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24069" y="1452385"/>
            <a:ext cx="4364265" cy="2097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 smtClean="0"/>
              <a:t>Divide </a:t>
            </a:r>
            <a:r>
              <a:rPr lang="en-AU" sz="2400" dirty="0"/>
              <a:t>the specimen is </a:t>
            </a:r>
            <a:r>
              <a:rPr lang="en-AU" sz="2400" dirty="0" smtClean="0"/>
              <a:t>into distinct </a:t>
            </a:r>
            <a:r>
              <a:rPr lang="en-AU" sz="2400" dirty="0"/>
              <a:t>slices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At each slice the </a:t>
            </a:r>
            <a:r>
              <a:rPr lang="en-AU" sz="2400" dirty="0" smtClean="0"/>
              <a:t>multiply probe wave </a:t>
            </a:r>
            <a:r>
              <a:rPr lang="en-AU" sz="2400" dirty="0"/>
              <a:t>function is </a:t>
            </a:r>
            <a:r>
              <a:rPr lang="en-AU" sz="2400" dirty="0" smtClean="0"/>
              <a:t>by “transmission function” (function of electro-static potential)</a:t>
            </a:r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 smtClean="0"/>
              <a:t>Propagate wave </a:t>
            </a:r>
            <a:r>
              <a:rPr lang="en-AU" sz="2400" i="1" dirty="0" smtClean="0"/>
              <a:t>between</a:t>
            </a:r>
            <a:r>
              <a:rPr lang="en-AU" sz="2400" dirty="0" smtClean="0"/>
              <a:t> </a:t>
            </a:r>
            <a:r>
              <a:rPr lang="en-AU" sz="2400" dirty="0"/>
              <a:t>slices </a:t>
            </a:r>
            <a:r>
              <a:rPr lang="en-AU" sz="2400" dirty="0" smtClean="0"/>
              <a:t>with </a:t>
            </a:r>
            <a:r>
              <a:rPr lang="en-AU" sz="2400" dirty="0"/>
              <a:t>the </a:t>
            </a:r>
            <a:r>
              <a:rPr lang="en-AU" sz="2400" dirty="0" smtClean="0"/>
              <a:t>Fresnel (free space) </a:t>
            </a:r>
            <a:r>
              <a:rPr lang="en-AU" sz="2400" dirty="0"/>
              <a:t>propagator</a:t>
            </a:r>
          </a:p>
          <a:p>
            <a:endParaRPr lang="en-AU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246787" y="271376"/>
            <a:ext cx="5600701" cy="6172501"/>
            <a:chOff x="5079999" y="917574"/>
            <a:chExt cx="4851400" cy="5346701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7734299" y="3622674"/>
              <a:ext cx="10668" cy="34086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5365495" y="3978274"/>
              <a:ext cx="4502404" cy="12567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55920" y="3968624"/>
              <a:ext cx="2907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1.  Multiply wave function by slice transmission function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55920" y="4526407"/>
              <a:ext cx="2907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2.  Convolve wave function with Fresnel propagator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91300" y="2963799"/>
              <a:ext cx="22225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Illumination wave function </a:t>
              </a:r>
              <a:r>
                <a:rPr lang="el-GR" dirty="0"/>
                <a:t>Ψ</a:t>
              </a:r>
              <a:r>
                <a:rPr lang="en-AU" baseline="-25000" dirty="0" err="1"/>
                <a:t>illum</a:t>
              </a:r>
              <a:endParaRPr lang="el-GR" baseline="-25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769100" y="5617944"/>
              <a:ext cx="1982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Exit surface wave function </a:t>
              </a:r>
              <a:r>
                <a:rPr lang="el-GR" dirty="0"/>
                <a:t>Ψ</a:t>
              </a:r>
              <a:r>
                <a:rPr lang="en-AU" baseline="-25000" dirty="0"/>
                <a:t>exit</a:t>
              </a:r>
              <a:endParaRPr lang="el-GR" baseline="-25000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7746999" y="5216778"/>
              <a:ext cx="508" cy="41249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/>
            <p:nvPr/>
          </p:nvCxnSpPr>
          <p:spPr>
            <a:xfrm flipV="1">
              <a:off x="8394193" y="4282644"/>
              <a:ext cx="9525" cy="786384"/>
            </a:xfrm>
            <a:prstGeom prst="bentConnector3">
              <a:avLst>
                <a:gd name="adj1" fmla="val 2952001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8739632" y="4185539"/>
              <a:ext cx="11138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Repeat  </a:t>
              </a:r>
            </a:p>
            <a:p>
              <a:r>
                <a:rPr lang="en-AU" dirty="0"/>
                <a:t>at each of</a:t>
              </a:r>
            </a:p>
            <a:p>
              <a:r>
                <a:rPr lang="en-AU" dirty="0"/>
                <a:t>N slices</a:t>
              </a:r>
            </a:p>
          </p:txBody>
        </p:sp>
        <p:pic>
          <p:nvPicPr>
            <p:cNvPr id="21" name="Picture 3" descr="C:\Users\TCMP\Desktop\Completion_talk\Pictures\specimen_slic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24474" y="1073148"/>
              <a:ext cx="4562453" cy="1762126"/>
            </a:xfrm>
            <a:prstGeom prst="rect">
              <a:avLst/>
            </a:prstGeom>
            <a:noFill/>
          </p:spPr>
        </p:pic>
        <p:sp>
          <p:nvSpPr>
            <p:cNvPr id="22" name="Rectangle 21"/>
            <p:cNvSpPr/>
            <p:nvPr/>
          </p:nvSpPr>
          <p:spPr>
            <a:xfrm>
              <a:off x="5079999" y="917574"/>
              <a:ext cx="4851400" cy="2057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27035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4245387" cy="397032"/>
          </a:xfrm>
        </p:spPr>
        <p:txBody>
          <a:bodyPr vert="horz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How do calculations work?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015514" y="6356350"/>
            <a:ext cx="2743200" cy="365125"/>
          </a:xfrm>
        </p:spPr>
        <p:txBody>
          <a:bodyPr/>
          <a:lstStyle/>
          <a:p>
            <a:fld id="{F5B519A8-1D4B-40B5-93B4-5C340EB8A17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" y="1863416"/>
            <a:ext cx="2192400" cy="2192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9672" y="4112243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ψ</a:t>
            </a:r>
            <a:r>
              <a:rPr lang="en-AU" baseline="-25000" dirty="0" err="1" smtClean="0"/>
              <a:t>illum</a:t>
            </a:r>
            <a:endParaRPr lang="en-AU" baseline="-25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447" y="1866837"/>
            <a:ext cx="2193698" cy="21936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75" y="1868135"/>
            <a:ext cx="2192400" cy="2192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10586" y="3841562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e</a:t>
            </a:r>
            <a:r>
              <a:rPr lang="en-AU" baseline="30000" dirty="0" err="1" smtClean="0"/>
              <a:t>i</a:t>
            </a:r>
            <a:endParaRPr lang="en-AU" dirty="0"/>
          </a:p>
        </p:txBody>
      </p:sp>
      <p:sp>
        <p:nvSpPr>
          <p:cNvPr id="23" name="TextBox 22"/>
          <p:cNvSpPr txBox="1"/>
          <p:nvPr/>
        </p:nvSpPr>
        <p:spPr>
          <a:xfrm>
            <a:off x="6373042" y="3841562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e</a:t>
            </a:r>
            <a:r>
              <a:rPr lang="en-AU" baseline="30000" dirty="0" err="1" smtClean="0"/>
              <a:t>i</a:t>
            </a:r>
            <a:endParaRPr lang="en-AU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689600" y="2960914"/>
            <a:ext cx="9434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ouble Bracket 27"/>
          <p:cNvSpPr/>
          <p:nvPr/>
        </p:nvSpPr>
        <p:spPr>
          <a:xfrm>
            <a:off x="3199502" y="1866837"/>
            <a:ext cx="2490098" cy="2192400"/>
          </a:xfrm>
          <a:prstGeom prst="bracketPair">
            <a:avLst>
              <a:gd name="adj" fmla="val 342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Double Bracket 28"/>
          <p:cNvSpPr/>
          <p:nvPr/>
        </p:nvSpPr>
        <p:spPr>
          <a:xfrm>
            <a:off x="6650333" y="1868135"/>
            <a:ext cx="2490098" cy="2192400"/>
          </a:xfrm>
          <a:prstGeom prst="bracketPair">
            <a:avLst>
              <a:gd name="adj" fmla="val 342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5" name="Elbow Connector 34"/>
          <p:cNvCxnSpPr>
            <a:stCxn id="29" idx="3"/>
            <a:endCxn id="3" idx="3"/>
          </p:cNvCxnSpPr>
          <p:nvPr/>
        </p:nvCxnSpPr>
        <p:spPr>
          <a:xfrm flipH="1">
            <a:off x="7179099" y="2964335"/>
            <a:ext cx="1961332" cy="2462498"/>
          </a:xfrm>
          <a:prstGeom prst="bentConnector3">
            <a:avLst>
              <a:gd name="adj1" fmla="val -1165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878971" y="248194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FFT</a:t>
            </a:r>
            <a:endParaRPr lang="en-AU" dirty="0"/>
          </a:p>
        </p:txBody>
      </p:sp>
      <p:sp>
        <p:nvSpPr>
          <p:cNvPr id="59" name="TextBox 58"/>
          <p:cNvSpPr txBox="1"/>
          <p:nvPr/>
        </p:nvSpPr>
        <p:spPr>
          <a:xfrm>
            <a:off x="9226723" y="2595003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IFFT</a:t>
            </a:r>
            <a:endParaRPr lang="en-AU" dirty="0"/>
          </a:p>
        </p:txBody>
      </p:sp>
      <p:cxnSp>
        <p:nvCxnSpPr>
          <p:cNvPr id="60" name="Elbow Connector 59"/>
          <p:cNvCxnSpPr>
            <a:stCxn id="28" idx="1"/>
            <a:endCxn id="3" idx="1"/>
          </p:cNvCxnSpPr>
          <p:nvPr/>
        </p:nvCxnSpPr>
        <p:spPr>
          <a:xfrm rot="10800000" flipH="1" flipV="1">
            <a:off x="3199501" y="2963037"/>
            <a:ext cx="1750833" cy="2463796"/>
          </a:xfrm>
          <a:prstGeom prst="bentConnector3">
            <a:avLst>
              <a:gd name="adj1" fmla="val -1305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6" idx="3"/>
          </p:cNvCxnSpPr>
          <p:nvPr/>
        </p:nvCxnSpPr>
        <p:spPr>
          <a:xfrm>
            <a:off x="2301373" y="2959616"/>
            <a:ext cx="561383" cy="1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9477913" y="2959616"/>
            <a:ext cx="4012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0758714" y="4112243"/>
            <a:ext cx="57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ψ</a:t>
            </a:r>
            <a:r>
              <a:rPr lang="en-AU" baseline="-25000" dirty="0" smtClean="0"/>
              <a:t>exit</a:t>
            </a:r>
            <a:endParaRPr lang="en-AU" baseline="-25000" dirty="0"/>
          </a:p>
        </p:txBody>
      </p:sp>
      <p:sp>
        <p:nvSpPr>
          <p:cNvPr id="73" name="TextBox 72"/>
          <p:cNvSpPr txBox="1"/>
          <p:nvPr/>
        </p:nvSpPr>
        <p:spPr>
          <a:xfrm>
            <a:off x="3353075" y="1460169"/>
            <a:ext cx="2231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Transmission function</a:t>
            </a:r>
            <a:endParaRPr lang="en-AU" dirty="0"/>
          </a:p>
        </p:txBody>
      </p:sp>
      <p:sp>
        <p:nvSpPr>
          <p:cNvPr id="74" name="TextBox 73"/>
          <p:cNvSpPr txBox="1"/>
          <p:nvPr/>
        </p:nvSpPr>
        <p:spPr>
          <a:xfrm>
            <a:off x="7283451" y="1460169"/>
            <a:ext cx="122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Propagator</a:t>
            </a:r>
            <a:endParaRPr lang="en-AU" dirty="0"/>
          </a:p>
        </p:txBody>
      </p:sp>
      <p:pic>
        <p:nvPicPr>
          <p:cNvPr id="3" name="ABS_STEM_open_ProbeIntensity_ny8_nx2_512x512x20-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50335" y="4312451"/>
            <a:ext cx="2228764" cy="22287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196" y="1829501"/>
            <a:ext cx="2192400" cy="21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3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Actual </a:t>
            </a:r>
            <a:r>
              <a:rPr lang="en-AU" dirty="0" err="1" smtClean="0"/>
              <a:t>multislice</a:t>
            </a:r>
            <a:r>
              <a:rPr lang="en-AU" dirty="0" smtClean="0"/>
              <a:t> is only 4 lines of code!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7257" y="1889526"/>
            <a:ext cx="9849160" cy="319567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738265" y="3313569"/>
            <a:ext cx="5540721" cy="2236206"/>
          </a:xfrm>
          <a:custGeom>
            <a:avLst/>
            <a:gdLst>
              <a:gd name="connsiteX0" fmla="*/ 3594226 w 4662601"/>
              <a:gd name="connsiteY0" fmla="*/ 588476 h 2838685"/>
              <a:gd name="connsiteX1" fmla="*/ 3576119 w 4662601"/>
              <a:gd name="connsiteY1" fmla="*/ 534155 h 2838685"/>
              <a:gd name="connsiteX2" fmla="*/ 3548958 w 4662601"/>
              <a:gd name="connsiteY2" fmla="*/ 497941 h 2838685"/>
              <a:gd name="connsiteX3" fmla="*/ 3521798 w 4662601"/>
              <a:gd name="connsiteY3" fmla="*/ 479834 h 2838685"/>
              <a:gd name="connsiteX4" fmla="*/ 3485584 w 4662601"/>
              <a:gd name="connsiteY4" fmla="*/ 452674 h 2838685"/>
              <a:gd name="connsiteX5" fmla="*/ 3458424 w 4662601"/>
              <a:gd name="connsiteY5" fmla="*/ 425513 h 2838685"/>
              <a:gd name="connsiteX6" fmla="*/ 3376942 w 4662601"/>
              <a:gd name="connsiteY6" fmla="*/ 380246 h 2838685"/>
              <a:gd name="connsiteX7" fmla="*/ 3331675 w 4662601"/>
              <a:gd name="connsiteY7" fmla="*/ 371192 h 2838685"/>
              <a:gd name="connsiteX8" fmla="*/ 3259247 w 4662601"/>
              <a:gd name="connsiteY8" fmla="*/ 344032 h 2838685"/>
              <a:gd name="connsiteX9" fmla="*/ 3177766 w 4662601"/>
              <a:gd name="connsiteY9" fmla="*/ 325925 h 2838685"/>
              <a:gd name="connsiteX10" fmla="*/ 3005750 w 4662601"/>
              <a:gd name="connsiteY10" fmla="*/ 280658 h 2838685"/>
              <a:gd name="connsiteX11" fmla="*/ 2915216 w 4662601"/>
              <a:gd name="connsiteY11" fmla="*/ 262551 h 2838685"/>
              <a:gd name="connsiteX12" fmla="*/ 2761307 w 4662601"/>
              <a:gd name="connsiteY12" fmla="*/ 226337 h 2838685"/>
              <a:gd name="connsiteX13" fmla="*/ 2661719 w 4662601"/>
              <a:gd name="connsiteY13" fmla="*/ 217283 h 2838685"/>
              <a:gd name="connsiteX14" fmla="*/ 2471596 w 4662601"/>
              <a:gd name="connsiteY14" fmla="*/ 190123 h 2838685"/>
              <a:gd name="connsiteX15" fmla="*/ 2381061 w 4662601"/>
              <a:gd name="connsiteY15" fmla="*/ 172016 h 2838685"/>
              <a:gd name="connsiteX16" fmla="*/ 2073243 w 4662601"/>
              <a:gd name="connsiteY16" fmla="*/ 126749 h 2838685"/>
              <a:gd name="connsiteX17" fmla="*/ 1557196 w 4662601"/>
              <a:gd name="connsiteY17" fmla="*/ 144856 h 2838685"/>
              <a:gd name="connsiteX18" fmla="*/ 1267485 w 4662601"/>
              <a:gd name="connsiteY18" fmla="*/ 172016 h 2838685"/>
              <a:gd name="connsiteX19" fmla="*/ 1050202 w 4662601"/>
              <a:gd name="connsiteY19" fmla="*/ 217283 h 2838685"/>
              <a:gd name="connsiteX20" fmla="*/ 986828 w 4662601"/>
              <a:gd name="connsiteY20" fmla="*/ 235390 h 2838685"/>
              <a:gd name="connsiteX21" fmla="*/ 914400 w 4662601"/>
              <a:gd name="connsiteY21" fmla="*/ 253497 h 2838685"/>
              <a:gd name="connsiteX22" fmla="*/ 823865 w 4662601"/>
              <a:gd name="connsiteY22" fmla="*/ 289711 h 2838685"/>
              <a:gd name="connsiteX23" fmla="*/ 669956 w 4662601"/>
              <a:gd name="connsiteY23" fmla="*/ 316872 h 2838685"/>
              <a:gd name="connsiteX24" fmla="*/ 615636 w 4662601"/>
              <a:gd name="connsiteY24" fmla="*/ 344032 h 2838685"/>
              <a:gd name="connsiteX25" fmla="*/ 534154 w 4662601"/>
              <a:gd name="connsiteY25" fmla="*/ 362139 h 2838685"/>
              <a:gd name="connsiteX26" fmla="*/ 488887 w 4662601"/>
              <a:gd name="connsiteY26" fmla="*/ 380246 h 2838685"/>
              <a:gd name="connsiteX27" fmla="*/ 461727 w 4662601"/>
              <a:gd name="connsiteY27" fmla="*/ 389299 h 2838685"/>
              <a:gd name="connsiteX28" fmla="*/ 353085 w 4662601"/>
              <a:gd name="connsiteY28" fmla="*/ 470781 h 2838685"/>
              <a:gd name="connsiteX29" fmla="*/ 280657 w 4662601"/>
              <a:gd name="connsiteY29" fmla="*/ 506994 h 2838685"/>
              <a:gd name="connsiteX30" fmla="*/ 235390 w 4662601"/>
              <a:gd name="connsiteY30" fmla="*/ 543208 h 2838685"/>
              <a:gd name="connsiteX31" fmla="*/ 153909 w 4662601"/>
              <a:gd name="connsiteY31" fmla="*/ 597529 h 2838685"/>
              <a:gd name="connsiteX32" fmla="*/ 126748 w 4662601"/>
              <a:gd name="connsiteY32" fmla="*/ 633743 h 2838685"/>
              <a:gd name="connsiteX33" fmla="*/ 72428 w 4662601"/>
              <a:gd name="connsiteY33" fmla="*/ 688064 h 2838685"/>
              <a:gd name="connsiteX34" fmla="*/ 63374 w 4662601"/>
              <a:gd name="connsiteY34" fmla="*/ 751438 h 2838685"/>
              <a:gd name="connsiteX35" fmla="*/ 45267 w 4662601"/>
              <a:gd name="connsiteY35" fmla="*/ 778598 h 2838685"/>
              <a:gd name="connsiteX36" fmla="*/ 27160 w 4662601"/>
              <a:gd name="connsiteY36" fmla="*/ 1032095 h 2838685"/>
              <a:gd name="connsiteX37" fmla="*/ 0 w 4662601"/>
              <a:gd name="connsiteY37" fmla="*/ 1104523 h 2838685"/>
              <a:gd name="connsiteX38" fmla="*/ 18107 w 4662601"/>
              <a:gd name="connsiteY38" fmla="*/ 1665838 h 2838685"/>
              <a:gd name="connsiteX39" fmla="*/ 45267 w 4662601"/>
              <a:gd name="connsiteY39" fmla="*/ 1828800 h 2838685"/>
              <a:gd name="connsiteX40" fmla="*/ 54321 w 4662601"/>
              <a:gd name="connsiteY40" fmla="*/ 1874068 h 2838685"/>
              <a:gd name="connsiteX41" fmla="*/ 90535 w 4662601"/>
              <a:gd name="connsiteY41" fmla="*/ 1964602 h 2838685"/>
              <a:gd name="connsiteX42" fmla="*/ 126748 w 4662601"/>
              <a:gd name="connsiteY42" fmla="*/ 2064190 h 2838685"/>
              <a:gd name="connsiteX43" fmla="*/ 153909 w 4662601"/>
              <a:gd name="connsiteY43" fmla="*/ 2091351 h 2838685"/>
              <a:gd name="connsiteX44" fmla="*/ 208230 w 4662601"/>
              <a:gd name="connsiteY44" fmla="*/ 2163779 h 2838685"/>
              <a:gd name="connsiteX45" fmla="*/ 235390 w 4662601"/>
              <a:gd name="connsiteY45" fmla="*/ 2209046 h 2838685"/>
              <a:gd name="connsiteX46" fmla="*/ 298764 w 4662601"/>
              <a:gd name="connsiteY46" fmla="*/ 2272420 h 2838685"/>
              <a:gd name="connsiteX47" fmla="*/ 344032 w 4662601"/>
              <a:gd name="connsiteY47" fmla="*/ 2335794 h 2838685"/>
              <a:gd name="connsiteX48" fmla="*/ 416459 w 4662601"/>
              <a:gd name="connsiteY48" fmla="*/ 2399169 h 2838685"/>
              <a:gd name="connsiteX49" fmla="*/ 488887 w 4662601"/>
              <a:gd name="connsiteY49" fmla="*/ 2489703 h 2838685"/>
              <a:gd name="connsiteX50" fmla="*/ 525101 w 4662601"/>
              <a:gd name="connsiteY50" fmla="*/ 2507810 h 2838685"/>
              <a:gd name="connsiteX51" fmla="*/ 552261 w 4662601"/>
              <a:gd name="connsiteY51" fmla="*/ 2525917 h 2838685"/>
              <a:gd name="connsiteX52" fmla="*/ 597529 w 4662601"/>
              <a:gd name="connsiteY52" fmla="*/ 2544024 h 2838685"/>
              <a:gd name="connsiteX53" fmla="*/ 642796 w 4662601"/>
              <a:gd name="connsiteY53" fmla="*/ 2571184 h 2838685"/>
              <a:gd name="connsiteX54" fmla="*/ 697117 w 4662601"/>
              <a:gd name="connsiteY54" fmla="*/ 2607398 h 2838685"/>
              <a:gd name="connsiteX55" fmla="*/ 869133 w 4662601"/>
              <a:gd name="connsiteY55" fmla="*/ 2670773 h 2838685"/>
              <a:gd name="connsiteX56" fmla="*/ 968721 w 4662601"/>
              <a:gd name="connsiteY56" fmla="*/ 2716040 h 2838685"/>
              <a:gd name="connsiteX57" fmla="*/ 1086416 w 4662601"/>
              <a:gd name="connsiteY57" fmla="*/ 2734147 h 2838685"/>
              <a:gd name="connsiteX58" fmla="*/ 1176950 w 4662601"/>
              <a:gd name="connsiteY58" fmla="*/ 2761307 h 2838685"/>
              <a:gd name="connsiteX59" fmla="*/ 1394234 w 4662601"/>
              <a:gd name="connsiteY59" fmla="*/ 2779414 h 2838685"/>
              <a:gd name="connsiteX60" fmla="*/ 2725093 w 4662601"/>
              <a:gd name="connsiteY60" fmla="*/ 2779414 h 2838685"/>
              <a:gd name="connsiteX61" fmla="*/ 2833735 w 4662601"/>
              <a:gd name="connsiteY61" fmla="*/ 2761307 h 2838685"/>
              <a:gd name="connsiteX62" fmla="*/ 3060071 w 4662601"/>
              <a:gd name="connsiteY62" fmla="*/ 2743200 h 2838685"/>
              <a:gd name="connsiteX63" fmla="*/ 3132499 w 4662601"/>
              <a:gd name="connsiteY63" fmla="*/ 2734147 h 2838685"/>
              <a:gd name="connsiteX64" fmla="*/ 3232087 w 4662601"/>
              <a:gd name="connsiteY64" fmla="*/ 2697933 h 2838685"/>
              <a:gd name="connsiteX65" fmla="*/ 3304515 w 4662601"/>
              <a:gd name="connsiteY65" fmla="*/ 2661719 h 2838685"/>
              <a:gd name="connsiteX66" fmla="*/ 3385996 w 4662601"/>
              <a:gd name="connsiteY66" fmla="*/ 2643612 h 2838685"/>
              <a:gd name="connsiteX67" fmla="*/ 3476531 w 4662601"/>
              <a:gd name="connsiteY67" fmla="*/ 2616452 h 2838685"/>
              <a:gd name="connsiteX68" fmla="*/ 3621386 w 4662601"/>
              <a:gd name="connsiteY68" fmla="*/ 2580238 h 2838685"/>
              <a:gd name="connsiteX69" fmla="*/ 3929204 w 4662601"/>
              <a:gd name="connsiteY69" fmla="*/ 2489703 h 2838685"/>
              <a:gd name="connsiteX70" fmla="*/ 4110273 w 4662601"/>
              <a:gd name="connsiteY70" fmla="*/ 2426329 h 2838685"/>
              <a:gd name="connsiteX71" fmla="*/ 4200808 w 4662601"/>
              <a:gd name="connsiteY71" fmla="*/ 2399169 h 2838685"/>
              <a:gd name="connsiteX72" fmla="*/ 4354717 w 4662601"/>
              <a:gd name="connsiteY72" fmla="*/ 2317687 h 2838685"/>
              <a:gd name="connsiteX73" fmla="*/ 4427144 w 4662601"/>
              <a:gd name="connsiteY73" fmla="*/ 2218099 h 2838685"/>
              <a:gd name="connsiteX74" fmla="*/ 4445251 w 4662601"/>
              <a:gd name="connsiteY74" fmla="*/ 2136618 h 2838685"/>
              <a:gd name="connsiteX75" fmla="*/ 4481465 w 4662601"/>
              <a:gd name="connsiteY75" fmla="*/ 2009870 h 2838685"/>
              <a:gd name="connsiteX76" fmla="*/ 4590107 w 4662601"/>
              <a:gd name="connsiteY76" fmla="*/ 1711105 h 2838685"/>
              <a:gd name="connsiteX77" fmla="*/ 4635374 w 4662601"/>
              <a:gd name="connsiteY77" fmla="*/ 1593410 h 2838685"/>
              <a:gd name="connsiteX78" fmla="*/ 4644428 w 4662601"/>
              <a:gd name="connsiteY78" fmla="*/ 1466662 h 2838685"/>
              <a:gd name="connsiteX79" fmla="*/ 4662535 w 4662601"/>
              <a:gd name="connsiteY79" fmla="*/ 1348967 h 2838685"/>
              <a:gd name="connsiteX80" fmla="*/ 4626321 w 4662601"/>
              <a:gd name="connsiteY80" fmla="*/ 860080 h 2838685"/>
              <a:gd name="connsiteX81" fmla="*/ 4526733 w 4662601"/>
              <a:gd name="connsiteY81" fmla="*/ 615636 h 2838685"/>
              <a:gd name="connsiteX82" fmla="*/ 4390931 w 4662601"/>
              <a:gd name="connsiteY82" fmla="*/ 425513 h 2838685"/>
              <a:gd name="connsiteX83" fmla="*/ 4345663 w 4662601"/>
              <a:gd name="connsiteY83" fmla="*/ 362139 h 2838685"/>
              <a:gd name="connsiteX84" fmla="*/ 4209861 w 4662601"/>
              <a:gd name="connsiteY84" fmla="*/ 271604 h 2838685"/>
              <a:gd name="connsiteX85" fmla="*/ 4074059 w 4662601"/>
              <a:gd name="connsiteY85" fmla="*/ 199177 h 2838685"/>
              <a:gd name="connsiteX86" fmla="*/ 3648546 w 4662601"/>
              <a:gd name="connsiteY86" fmla="*/ 72428 h 2838685"/>
              <a:gd name="connsiteX87" fmla="*/ 3440317 w 4662601"/>
              <a:gd name="connsiteY87" fmla="*/ 27161 h 2838685"/>
              <a:gd name="connsiteX88" fmla="*/ 3404103 w 4662601"/>
              <a:gd name="connsiteY88" fmla="*/ 18107 h 2838685"/>
              <a:gd name="connsiteX89" fmla="*/ 3349782 w 4662601"/>
              <a:gd name="connsiteY89" fmla="*/ 0 h 2838685"/>
              <a:gd name="connsiteX90" fmla="*/ 3204927 w 4662601"/>
              <a:gd name="connsiteY90" fmla="*/ 18107 h 2838685"/>
              <a:gd name="connsiteX91" fmla="*/ 3060071 w 4662601"/>
              <a:gd name="connsiteY91" fmla="*/ 117695 h 2838685"/>
              <a:gd name="connsiteX92" fmla="*/ 2996697 w 4662601"/>
              <a:gd name="connsiteY92" fmla="*/ 153909 h 2838685"/>
              <a:gd name="connsiteX93" fmla="*/ 2969537 w 4662601"/>
              <a:gd name="connsiteY93" fmla="*/ 199177 h 2838685"/>
              <a:gd name="connsiteX94" fmla="*/ 2951430 w 4662601"/>
              <a:gd name="connsiteY94" fmla="*/ 289711 h 2838685"/>
              <a:gd name="connsiteX95" fmla="*/ 2942376 w 4662601"/>
              <a:gd name="connsiteY95" fmla="*/ 298765 h 2838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4662601" h="2838685">
                <a:moveTo>
                  <a:pt x="3594226" y="588476"/>
                </a:moveTo>
                <a:cubicBezTo>
                  <a:pt x="3588190" y="570369"/>
                  <a:pt x="3584655" y="551226"/>
                  <a:pt x="3576119" y="534155"/>
                </a:cubicBezTo>
                <a:cubicBezTo>
                  <a:pt x="3569371" y="520659"/>
                  <a:pt x="3559628" y="508611"/>
                  <a:pt x="3548958" y="497941"/>
                </a:cubicBezTo>
                <a:cubicBezTo>
                  <a:pt x="3541264" y="490247"/>
                  <a:pt x="3530652" y="486158"/>
                  <a:pt x="3521798" y="479834"/>
                </a:cubicBezTo>
                <a:cubicBezTo>
                  <a:pt x="3509520" y="471064"/>
                  <a:pt x="3497040" y="462494"/>
                  <a:pt x="3485584" y="452674"/>
                </a:cubicBezTo>
                <a:cubicBezTo>
                  <a:pt x="3475863" y="444342"/>
                  <a:pt x="3468667" y="433195"/>
                  <a:pt x="3458424" y="425513"/>
                </a:cubicBezTo>
                <a:cubicBezTo>
                  <a:pt x="3449143" y="418553"/>
                  <a:pt x="3392418" y="385405"/>
                  <a:pt x="3376942" y="380246"/>
                </a:cubicBezTo>
                <a:cubicBezTo>
                  <a:pt x="3362344" y="375380"/>
                  <a:pt x="3346382" y="375717"/>
                  <a:pt x="3331675" y="371192"/>
                </a:cubicBezTo>
                <a:cubicBezTo>
                  <a:pt x="3307031" y="363609"/>
                  <a:pt x="3283984" y="351307"/>
                  <a:pt x="3259247" y="344032"/>
                </a:cubicBezTo>
                <a:cubicBezTo>
                  <a:pt x="3232555" y="336181"/>
                  <a:pt x="3204758" y="332673"/>
                  <a:pt x="3177766" y="325925"/>
                </a:cubicBezTo>
                <a:cubicBezTo>
                  <a:pt x="3120245" y="311545"/>
                  <a:pt x="3063889" y="292286"/>
                  <a:pt x="3005750" y="280658"/>
                </a:cubicBezTo>
                <a:cubicBezTo>
                  <a:pt x="2975572" y="274622"/>
                  <a:pt x="2945174" y="269600"/>
                  <a:pt x="2915216" y="262551"/>
                </a:cubicBezTo>
                <a:cubicBezTo>
                  <a:pt x="2821003" y="240383"/>
                  <a:pt x="2875130" y="242598"/>
                  <a:pt x="2761307" y="226337"/>
                </a:cubicBezTo>
                <a:cubicBezTo>
                  <a:pt x="2728309" y="221623"/>
                  <a:pt x="2694915" y="220301"/>
                  <a:pt x="2661719" y="217283"/>
                </a:cubicBezTo>
                <a:cubicBezTo>
                  <a:pt x="2429161" y="170774"/>
                  <a:pt x="2720255" y="225646"/>
                  <a:pt x="2471596" y="190123"/>
                </a:cubicBezTo>
                <a:cubicBezTo>
                  <a:pt x="2441129" y="185771"/>
                  <a:pt x="2411341" y="177521"/>
                  <a:pt x="2381061" y="172016"/>
                </a:cubicBezTo>
                <a:cubicBezTo>
                  <a:pt x="2264564" y="150835"/>
                  <a:pt x="2202503" y="144375"/>
                  <a:pt x="2073243" y="126749"/>
                </a:cubicBezTo>
                <a:cubicBezTo>
                  <a:pt x="1901227" y="132785"/>
                  <a:pt x="1729047" y="135202"/>
                  <a:pt x="1557196" y="144856"/>
                </a:cubicBezTo>
                <a:cubicBezTo>
                  <a:pt x="1460355" y="150296"/>
                  <a:pt x="1267485" y="172016"/>
                  <a:pt x="1267485" y="172016"/>
                </a:cubicBezTo>
                <a:cubicBezTo>
                  <a:pt x="1046153" y="232381"/>
                  <a:pt x="1298172" y="167690"/>
                  <a:pt x="1050202" y="217283"/>
                </a:cubicBezTo>
                <a:cubicBezTo>
                  <a:pt x="1028659" y="221592"/>
                  <a:pt x="1008056" y="229729"/>
                  <a:pt x="986828" y="235390"/>
                </a:cubicBezTo>
                <a:cubicBezTo>
                  <a:pt x="962783" y="241802"/>
                  <a:pt x="938009" y="245627"/>
                  <a:pt x="914400" y="253497"/>
                </a:cubicBezTo>
                <a:cubicBezTo>
                  <a:pt x="883565" y="263775"/>
                  <a:pt x="854859" y="279923"/>
                  <a:pt x="823865" y="289711"/>
                </a:cubicBezTo>
                <a:cubicBezTo>
                  <a:pt x="770242" y="306645"/>
                  <a:pt x="724861" y="310009"/>
                  <a:pt x="669956" y="316872"/>
                </a:cubicBezTo>
                <a:cubicBezTo>
                  <a:pt x="651849" y="325925"/>
                  <a:pt x="634432" y="336514"/>
                  <a:pt x="615636" y="344032"/>
                </a:cubicBezTo>
                <a:cubicBezTo>
                  <a:pt x="594747" y="352387"/>
                  <a:pt x="554208" y="356123"/>
                  <a:pt x="534154" y="362139"/>
                </a:cubicBezTo>
                <a:cubicBezTo>
                  <a:pt x="518588" y="366809"/>
                  <a:pt x="504104" y="374540"/>
                  <a:pt x="488887" y="380246"/>
                </a:cubicBezTo>
                <a:cubicBezTo>
                  <a:pt x="479952" y="383597"/>
                  <a:pt x="470780" y="386281"/>
                  <a:pt x="461727" y="389299"/>
                </a:cubicBezTo>
                <a:cubicBezTo>
                  <a:pt x="417508" y="433518"/>
                  <a:pt x="429862" y="424715"/>
                  <a:pt x="353085" y="470781"/>
                </a:cubicBezTo>
                <a:cubicBezTo>
                  <a:pt x="299635" y="502851"/>
                  <a:pt x="324512" y="492377"/>
                  <a:pt x="280657" y="506994"/>
                </a:cubicBezTo>
                <a:cubicBezTo>
                  <a:pt x="265568" y="519065"/>
                  <a:pt x="251220" y="532127"/>
                  <a:pt x="235390" y="543208"/>
                </a:cubicBezTo>
                <a:cubicBezTo>
                  <a:pt x="206661" y="563319"/>
                  <a:pt x="178925" y="572513"/>
                  <a:pt x="153909" y="597529"/>
                </a:cubicBezTo>
                <a:cubicBezTo>
                  <a:pt x="143239" y="608199"/>
                  <a:pt x="137418" y="623073"/>
                  <a:pt x="126748" y="633743"/>
                </a:cubicBezTo>
                <a:cubicBezTo>
                  <a:pt x="47323" y="713168"/>
                  <a:pt x="161185" y="569719"/>
                  <a:pt x="72428" y="688064"/>
                </a:cubicBezTo>
                <a:cubicBezTo>
                  <a:pt x="69410" y="709189"/>
                  <a:pt x="69506" y="730999"/>
                  <a:pt x="63374" y="751438"/>
                </a:cubicBezTo>
                <a:cubicBezTo>
                  <a:pt x="60247" y="761860"/>
                  <a:pt x="47547" y="767959"/>
                  <a:pt x="45267" y="778598"/>
                </a:cubicBezTo>
                <a:cubicBezTo>
                  <a:pt x="37902" y="812970"/>
                  <a:pt x="28396" y="1024367"/>
                  <a:pt x="27160" y="1032095"/>
                </a:cubicBezTo>
                <a:cubicBezTo>
                  <a:pt x="23086" y="1057555"/>
                  <a:pt x="9053" y="1080380"/>
                  <a:pt x="0" y="1104523"/>
                </a:cubicBezTo>
                <a:cubicBezTo>
                  <a:pt x="6036" y="1291628"/>
                  <a:pt x="10420" y="1478794"/>
                  <a:pt x="18107" y="1665838"/>
                </a:cubicBezTo>
                <a:cubicBezTo>
                  <a:pt x="22926" y="1783094"/>
                  <a:pt x="22105" y="1736152"/>
                  <a:pt x="45267" y="1828800"/>
                </a:cubicBezTo>
                <a:cubicBezTo>
                  <a:pt x="48999" y="1843729"/>
                  <a:pt x="49455" y="1859470"/>
                  <a:pt x="54321" y="1874068"/>
                </a:cubicBezTo>
                <a:cubicBezTo>
                  <a:pt x="64599" y="1904903"/>
                  <a:pt x="90535" y="1964602"/>
                  <a:pt x="90535" y="1964602"/>
                </a:cubicBezTo>
                <a:cubicBezTo>
                  <a:pt x="99862" y="2011238"/>
                  <a:pt x="97569" y="2020422"/>
                  <a:pt x="126748" y="2064190"/>
                </a:cubicBezTo>
                <a:cubicBezTo>
                  <a:pt x="133850" y="2074843"/>
                  <a:pt x="145801" y="2081441"/>
                  <a:pt x="153909" y="2091351"/>
                </a:cubicBezTo>
                <a:cubicBezTo>
                  <a:pt x="173019" y="2114708"/>
                  <a:pt x="191052" y="2138967"/>
                  <a:pt x="208230" y="2163779"/>
                </a:cubicBezTo>
                <a:cubicBezTo>
                  <a:pt x="218246" y="2178247"/>
                  <a:pt x="224125" y="2195528"/>
                  <a:pt x="235390" y="2209046"/>
                </a:cubicBezTo>
                <a:cubicBezTo>
                  <a:pt x="254515" y="2231996"/>
                  <a:pt x="279322" y="2249737"/>
                  <a:pt x="298764" y="2272420"/>
                </a:cubicBezTo>
                <a:cubicBezTo>
                  <a:pt x="315659" y="2292130"/>
                  <a:pt x="326666" y="2316498"/>
                  <a:pt x="344032" y="2335794"/>
                </a:cubicBezTo>
                <a:cubicBezTo>
                  <a:pt x="473108" y="2479213"/>
                  <a:pt x="279963" y="2232342"/>
                  <a:pt x="416459" y="2399169"/>
                </a:cubicBezTo>
                <a:cubicBezTo>
                  <a:pt x="435701" y="2422687"/>
                  <a:pt x="459876" y="2468981"/>
                  <a:pt x="488887" y="2489703"/>
                </a:cubicBezTo>
                <a:cubicBezTo>
                  <a:pt x="499869" y="2497547"/>
                  <a:pt x="513383" y="2501114"/>
                  <a:pt x="525101" y="2507810"/>
                </a:cubicBezTo>
                <a:cubicBezTo>
                  <a:pt x="534548" y="2513208"/>
                  <a:pt x="542529" y="2521051"/>
                  <a:pt x="552261" y="2525917"/>
                </a:cubicBezTo>
                <a:cubicBezTo>
                  <a:pt x="566797" y="2533185"/>
                  <a:pt x="582993" y="2536756"/>
                  <a:pt x="597529" y="2544024"/>
                </a:cubicBezTo>
                <a:cubicBezTo>
                  <a:pt x="613268" y="2551893"/>
                  <a:pt x="627950" y="2561737"/>
                  <a:pt x="642796" y="2571184"/>
                </a:cubicBezTo>
                <a:cubicBezTo>
                  <a:pt x="661156" y="2582867"/>
                  <a:pt x="677653" y="2597666"/>
                  <a:pt x="697117" y="2607398"/>
                </a:cubicBezTo>
                <a:cubicBezTo>
                  <a:pt x="896974" y="2707327"/>
                  <a:pt x="728311" y="2616009"/>
                  <a:pt x="869133" y="2670773"/>
                </a:cubicBezTo>
                <a:cubicBezTo>
                  <a:pt x="903118" y="2683989"/>
                  <a:pt x="933715" y="2705830"/>
                  <a:pt x="968721" y="2716040"/>
                </a:cubicBezTo>
                <a:cubicBezTo>
                  <a:pt x="1006827" y="2727154"/>
                  <a:pt x="1047629" y="2725715"/>
                  <a:pt x="1086416" y="2734147"/>
                </a:cubicBezTo>
                <a:cubicBezTo>
                  <a:pt x="1117204" y="2740840"/>
                  <a:pt x="1145779" y="2756723"/>
                  <a:pt x="1176950" y="2761307"/>
                </a:cubicBezTo>
                <a:cubicBezTo>
                  <a:pt x="1248856" y="2771881"/>
                  <a:pt x="1394234" y="2779414"/>
                  <a:pt x="1394234" y="2779414"/>
                </a:cubicBezTo>
                <a:cubicBezTo>
                  <a:pt x="1907107" y="2889318"/>
                  <a:pt x="1537581" y="2820363"/>
                  <a:pt x="2725093" y="2779414"/>
                </a:cubicBezTo>
                <a:cubicBezTo>
                  <a:pt x="2761785" y="2778149"/>
                  <a:pt x="2797330" y="2766055"/>
                  <a:pt x="2833735" y="2761307"/>
                </a:cubicBezTo>
                <a:cubicBezTo>
                  <a:pt x="2895763" y="2753216"/>
                  <a:pt x="3001406" y="2748533"/>
                  <a:pt x="3060071" y="2743200"/>
                </a:cubicBezTo>
                <a:cubicBezTo>
                  <a:pt x="3084302" y="2740997"/>
                  <a:pt x="3108356" y="2737165"/>
                  <a:pt x="3132499" y="2734147"/>
                </a:cubicBezTo>
                <a:cubicBezTo>
                  <a:pt x="3165695" y="2722076"/>
                  <a:pt x="3199532" y="2711640"/>
                  <a:pt x="3232087" y="2697933"/>
                </a:cubicBezTo>
                <a:cubicBezTo>
                  <a:pt x="3256964" y="2687458"/>
                  <a:pt x="3279062" y="2670703"/>
                  <a:pt x="3304515" y="2661719"/>
                </a:cubicBezTo>
                <a:cubicBezTo>
                  <a:pt x="3330752" y="2652459"/>
                  <a:pt x="3359089" y="2650693"/>
                  <a:pt x="3385996" y="2643612"/>
                </a:cubicBezTo>
                <a:cubicBezTo>
                  <a:pt x="3416466" y="2635594"/>
                  <a:pt x="3446107" y="2624643"/>
                  <a:pt x="3476531" y="2616452"/>
                </a:cubicBezTo>
                <a:cubicBezTo>
                  <a:pt x="3524591" y="2603513"/>
                  <a:pt x="3573458" y="2593658"/>
                  <a:pt x="3621386" y="2580238"/>
                </a:cubicBezTo>
                <a:cubicBezTo>
                  <a:pt x="3724377" y="2551400"/>
                  <a:pt x="3828256" y="2525035"/>
                  <a:pt x="3929204" y="2489703"/>
                </a:cubicBezTo>
                <a:cubicBezTo>
                  <a:pt x="3989560" y="2468578"/>
                  <a:pt x="4049023" y="2444704"/>
                  <a:pt x="4110273" y="2426329"/>
                </a:cubicBezTo>
                <a:cubicBezTo>
                  <a:pt x="4140451" y="2417276"/>
                  <a:pt x="4172016" y="2411965"/>
                  <a:pt x="4200808" y="2399169"/>
                </a:cubicBezTo>
                <a:cubicBezTo>
                  <a:pt x="4253854" y="2375593"/>
                  <a:pt x="4303414" y="2344848"/>
                  <a:pt x="4354717" y="2317687"/>
                </a:cubicBezTo>
                <a:cubicBezTo>
                  <a:pt x="4378859" y="2284491"/>
                  <a:pt x="4408787" y="2254812"/>
                  <a:pt x="4427144" y="2218099"/>
                </a:cubicBezTo>
                <a:cubicBezTo>
                  <a:pt x="4439587" y="2193213"/>
                  <a:pt x="4438228" y="2163540"/>
                  <a:pt x="4445251" y="2136618"/>
                </a:cubicBezTo>
                <a:cubicBezTo>
                  <a:pt x="4456342" y="2094101"/>
                  <a:pt x="4467305" y="2051466"/>
                  <a:pt x="4481465" y="2009870"/>
                </a:cubicBezTo>
                <a:cubicBezTo>
                  <a:pt x="4515615" y="1909555"/>
                  <a:pt x="4553373" y="1810503"/>
                  <a:pt x="4590107" y="1711105"/>
                </a:cubicBezTo>
                <a:cubicBezTo>
                  <a:pt x="4604678" y="1671678"/>
                  <a:pt x="4635374" y="1593410"/>
                  <a:pt x="4635374" y="1593410"/>
                </a:cubicBezTo>
                <a:cubicBezTo>
                  <a:pt x="4638392" y="1551161"/>
                  <a:pt x="4639750" y="1508760"/>
                  <a:pt x="4644428" y="1466662"/>
                </a:cubicBezTo>
                <a:cubicBezTo>
                  <a:pt x="4648811" y="1427212"/>
                  <a:pt x="4663719" y="1388643"/>
                  <a:pt x="4662535" y="1348967"/>
                </a:cubicBezTo>
                <a:cubicBezTo>
                  <a:pt x="4657659" y="1185631"/>
                  <a:pt x="4643818" y="1022549"/>
                  <a:pt x="4626321" y="860080"/>
                </a:cubicBezTo>
                <a:cubicBezTo>
                  <a:pt x="4617502" y="778187"/>
                  <a:pt x="4563486" y="681792"/>
                  <a:pt x="4526733" y="615636"/>
                </a:cubicBezTo>
                <a:cubicBezTo>
                  <a:pt x="4470099" y="513695"/>
                  <a:pt x="4460938" y="517061"/>
                  <a:pt x="4390931" y="425513"/>
                </a:cubicBezTo>
                <a:cubicBezTo>
                  <a:pt x="4375161" y="404891"/>
                  <a:pt x="4365443" y="378952"/>
                  <a:pt x="4345663" y="362139"/>
                </a:cubicBezTo>
                <a:cubicBezTo>
                  <a:pt x="4304210" y="326904"/>
                  <a:pt x="4257865" y="297206"/>
                  <a:pt x="4209861" y="271604"/>
                </a:cubicBezTo>
                <a:cubicBezTo>
                  <a:pt x="4164594" y="247462"/>
                  <a:pt x="4121415" y="218909"/>
                  <a:pt x="4074059" y="199177"/>
                </a:cubicBezTo>
                <a:cubicBezTo>
                  <a:pt x="3971402" y="156403"/>
                  <a:pt x="3748282" y="96853"/>
                  <a:pt x="3648546" y="72428"/>
                </a:cubicBezTo>
                <a:cubicBezTo>
                  <a:pt x="3579554" y="55532"/>
                  <a:pt x="3509656" y="42570"/>
                  <a:pt x="3440317" y="27161"/>
                </a:cubicBezTo>
                <a:cubicBezTo>
                  <a:pt x="3428170" y="24462"/>
                  <a:pt x="3416021" y="21682"/>
                  <a:pt x="3404103" y="18107"/>
                </a:cubicBezTo>
                <a:cubicBezTo>
                  <a:pt x="3385822" y="12622"/>
                  <a:pt x="3367889" y="6036"/>
                  <a:pt x="3349782" y="0"/>
                </a:cubicBezTo>
                <a:cubicBezTo>
                  <a:pt x="3301497" y="6036"/>
                  <a:pt x="3252012" y="5824"/>
                  <a:pt x="3204927" y="18107"/>
                </a:cubicBezTo>
                <a:cubicBezTo>
                  <a:pt x="3164490" y="28656"/>
                  <a:pt x="3086069" y="99821"/>
                  <a:pt x="3060071" y="117695"/>
                </a:cubicBezTo>
                <a:cubicBezTo>
                  <a:pt x="3040022" y="131479"/>
                  <a:pt x="3017822" y="141838"/>
                  <a:pt x="2996697" y="153909"/>
                </a:cubicBezTo>
                <a:cubicBezTo>
                  <a:pt x="2987644" y="168998"/>
                  <a:pt x="2975551" y="182640"/>
                  <a:pt x="2969537" y="199177"/>
                </a:cubicBezTo>
                <a:cubicBezTo>
                  <a:pt x="2933711" y="297699"/>
                  <a:pt x="2981696" y="214046"/>
                  <a:pt x="2951430" y="289711"/>
                </a:cubicBezTo>
                <a:cubicBezTo>
                  <a:pt x="2949845" y="293674"/>
                  <a:pt x="2945394" y="295747"/>
                  <a:pt x="2942376" y="298765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008" y="4728446"/>
            <a:ext cx="1515693" cy="15156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397497" y="5085195"/>
            <a:ext cx="271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So what are the other 7,000 lines of code for then?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632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theme/theme1.xml><?xml version="1.0" encoding="utf-8"?>
<a:theme xmlns:a="http://schemas.openxmlformats.org/drawingml/2006/main" name="Title slide_1">
  <a:themeElements>
    <a:clrScheme name="Monash Colour Palette">
      <a:dk1>
        <a:sysClr val="windowText" lastClr="000000"/>
      </a:dk1>
      <a:lt1>
        <a:sysClr val="window" lastClr="FFFFFF"/>
      </a:lt1>
      <a:dk2>
        <a:srgbClr val="006DAE"/>
      </a:dk2>
      <a:lt2>
        <a:srgbClr val="939597"/>
      </a:lt2>
      <a:accent1>
        <a:srgbClr val="E3E5E5"/>
      </a:accent1>
      <a:accent2>
        <a:srgbClr val="ECECEC"/>
      </a:accent2>
      <a:accent3>
        <a:srgbClr val="FF002B"/>
      </a:accent3>
      <a:accent4>
        <a:srgbClr val="00AC3E"/>
      </a:accent4>
      <a:accent5>
        <a:srgbClr val="009FDA"/>
      </a:accent5>
      <a:accent6>
        <a:srgbClr val="8177E7"/>
      </a:accent6>
      <a:hlink>
        <a:srgbClr val="EE64A4"/>
      </a:hlink>
      <a:folHlink>
        <a:srgbClr val="FC622E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le slide_2">
  <a:themeElements>
    <a:clrScheme name="Monash Black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Standard slide">
  <a:themeElements>
    <a:clrScheme name="Monash University">
      <a:dk1>
        <a:srgbClr val="000000"/>
      </a:dk1>
      <a:lt1>
        <a:srgbClr val="FFFFFF"/>
      </a:lt1>
      <a:dk2>
        <a:srgbClr val="006DAE"/>
      </a:dk2>
      <a:lt2>
        <a:srgbClr val="CCCCCC"/>
      </a:lt2>
      <a:accent1>
        <a:srgbClr val="FF002B"/>
      </a:accent1>
      <a:accent2>
        <a:srgbClr val="FC622E"/>
      </a:accent2>
      <a:accent3>
        <a:srgbClr val="829356"/>
      </a:accent3>
      <a:accent4>
        <a:srgbClr val="00AC3E"/>
      </a:accent4>
      <a:accent5>
        <a:srgbClr val="009FDA"/>
      </a:accent5>
      <a:accent6>
        <a:srgbClr val="8177E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Section break 2">
  <a:themeElements>
    <a:clrScheme name="Monash Colour Palette">
      <a:dk1>
        <a:sysClr val="windowText" lastClr="000000"/>
      </a:dk1>
      <a:lt1>
        <a:sysClr val="window" lastClr="FFFFFF"/>
      </a:lt1>
      <a:dk2>
        <a:srgbClr val="006DAE"/>
      </a:dk2>
      <a:lt2>
        <a:srgbClr val="939597"/>
      </a:lt2>
      <a:accent1>
        <a:srgbClr val="E3E5E5"/>
      </a:accent1>
      <a:accent2>
        <a:srgbClr val="ECECEC"/>
      </a:accent2>
      <a:accent3>
        <a:srgbClr val="FF002B"/>
      </a:accent3>
      <a:accent4>
        <a:srgbClr val="00AC3E"/>
      </a:accent4>
      <a:accent5>
        <a:srgbClr val="009FDA"/>
      </a:accent5>
      <a:accent6>
        <a:srgbClr val="8177E7"/>
      </a:accent6>
      <a:hlink>
        <a:srgbClr val="EE64A4"/>
      </a:hlink>
      <a:folHlink>
        <a:srgbClr val="FC622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2607</TotalTime>
  <Words>1578</Words>
  <Application>Microsoft Office PowerPoint</Application>
  <PresentationFormat>Widescreen</PresentationFormat>
  <Paragraphs>217</Paragraphs>
  <Slides>26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Arial Narrow</vt:lpstr>
      <vt:lpstr>Calibri</vt:lpstr>
      <vt:lpstr>Calibri Light</vt:lpstr>
      <vt:lpstr>Wingdings</vt:lpstr>
      <vt:lpstr>Title slide_1</vt:lpstr>
      <vt:lpstr>Title slide_2</vt:lpstr>
      <vt:lpstr>1_Standard slide</vt:lpstr>
      <vt:lpstr>Section break 2</vt:lpstr>
      <vt:lpstr>Section break 1</vt:lpstr>
      <vt:lpstr>4_Custom Design</vt:lpstr>
      <vt:lpstr>Office Theme</vt:lpstr>
      <vt:lpstr>μSTEM: an introduction to S/TEM simulation using the multislice algorithm</vt:lpstr>
      <vt:lpstr>Talk outline</vt:lpstr>
      <vt:lpstr>The electron microscope: a theorist’s perspective</vt:lpstr>
      <vt:lpstr>Different scanning transmission electron microscopy (STEM) modes</vt:lpstr>
      <vt:lpstr>Why simulate TEM images?</vt:lpstr>
      <vt:lpstr>Getting more with simulation</vt:lpstr>
      <vt:lpstr>How do calculations work?</vt:lpstr>
      <vt:lpstr>How do calculations work?</vt:lpstr>
      <vt:lpstr>Actual multislice is only 4 lines of code!</vt:lpstr>
      <vt:lpstr>Making a probe</vt:lpstr>
      <vt:lpstr>Making a sample</vt:lpstr>
      <vt:lpstr>PowerPoint Presentation</vt:lpstr>
      <vt:lpstr>Multislice with Graphical Processor Units (GPUs): not just for play!</vt:lpstr>
      <vt:lpstr>Multislice with Graphical Processor Units (GPUs): not just for play!</vt:lpstr>
      <vt:lpstr>Running a calculation</vt:lpstr>
      <vt:lpstr>Setting up a calculation: the xtl file</vt:lpstr>
      <vt:lpstr>Setting up a calculation: unit cell sub-slicing</vt:lpstr>
      <vt:lpstr>Setting up a calculation: unit cell tiling</vt:lpstr>
      <vt:lpstr>Setting up a calculation: grid sampling</vt:lpstr>
      <vt:lpstr>Thermal scattering model</vt:lpstr>
      <vt:lpstr>So how bad is the absorptive model exactly?</vt:lpstr>
      <vt:lpstr>Setting up a QEP calculation</vt:lpstr>
      <vt:lpstr>Setting up a QEP calculation</vt:lpstr>
      <vt:lpstr>Setting up a QEP calculation</vt:lpstr>
      <vt:lpstr>Go forth and simulate!</vt:lpstr>
      <vt:lpstr>Acknowledgements</vt:lpstr>
    </vt:vector>
  </TitlesOfParts>
  <Company>Monash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 (30pt Arial Narrow)</dc:title>
  <dc:creator>Microsoft Office User</dc:creator>
  <cp:lastModifiedBy>Hamish Brown</cp:lastModifiedBy>
  <cp:revision>195</cp:revision>
  <cp:lastPrinted>2018-03-29T01:16:57Z</cp:lastPrinted>
  <dcterms:created xsi:type="dcterms:W3CDTF">2015-12-11T00:28:24Z</dcterms:created>
  <dcterms:modified xsi:type="dcterms:W3CDTF">2018-08-23T06:28:52Z</dcterms:modified>
</cp:coreProperties>
</file>